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50" r:id="rId2"/>
  </p:sldMasterIdLst>
  <p:notesMasterIdLst>
    <p:notesMasterId r:id="rId15"/>
  </p:notesMasterIdLst>
  <p:sldIdLst>
    <p:sldId id="358" r:id="rId3"/>
    <p:sldId id="374" r:id="rId4"/>
    <p:sldId id="376" r:id="rId5"/>
    <p:sldId id="375" r:id="rId6"/>
    <p:sldId id="392" r:id="rId7"/>
    <p:sldId id="398" r:id="rId8"/>
    <p:sldId id="394" r:id="rId9"/>
    <p:sldId id="395" r:id="rId10"/>
    <p:sldId id="396" r:id="rId11"/>
    <p:sldId id="397" r:id="rId12"/>
    <p:sldId id="383" r:id="rId13"/>
    <p:sldId id="382" r:id="rId14"/>
  </p:sldIdLst>
  <p:sldSz cx="12192000" cy="6858000"/>
  <p:notesSz cx="6858000" cy="9144000"/>
  <p:embeddedFontLs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jjUM3YG/Lu0sOvWHYQzZNGq9Nu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E01"/>
    <a:srgbClr val="F5BD01"/>
    <a:srgbClr val="B4532A"/>
    <a:srgbClr val="CAA100"/>
    <a:srgbClr val="FFC000"/>
    <a:srgbClr val="D3B037"/>
    <a:srgbClr val="AAA9A7"/>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84456"/>
  </p:normalViewPr>
  <p:slideViewPr>
    <p:cSldViewPr snapToGrid="0" snapToObjects="1">
      <p:cViewPr varScale="1">
        <p:scale>
          <a:sx n="73" d="100"/>
          <a:sy n="73"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80"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79" Type="http://customschemas.google.com/relationships/presentationmetadata" Target="metadata"/><Relationship Id="rId5" Type="http://schemas.openxmlformats.org/officeDocument/2006/relationships/slide" Target="slides/slide3.xml"/><Relationship Id="rId15" Type="http://schemas.openxmlformats.org/officeDocument/2006/relationships/notesMaster" Target="notesMasters/notesMaster1.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C9DC7689-1664-4261-8EE2-8479B558DDC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230B7424-A112-4FE2-910C-EF144FCBCDA0}">
      <dgm:prSet custT="1"/>
      <dgm:spPr/>
      <dgm:t>
        <a:bodyPr/>
        <a:lstStyle/>
        <a:p>
          <a:pPr>
            <a:defRPr cap="all"/>
          </a:pPr>
          <a:r>
            <a:rPr lang="en-US" sz="2400" b="1" i="0" dirty="0" smtClean="0">
              <a:solidFill>
                <a:schemeClr val="tx1"/>
              </a:solidFill>
              <a:latin typeface="Calibri" panose="020F0502020204030204" pitchFamily="34" charset="0"/>
              <a:cs typeface="Calibri" panose="020F0502020204030204" pitchFamily="34" charset="0"/>
            </a:rPr>
            <a:t>Feeds all Mainers</a:t>
          </a:r>
        </a:p>
        <a:p>
          <a:pPr>
            <a:defRPr cap="all"/>
          </a:pPr>
          <a:r>
            <a:rPr lang="en-US" sz="2400" b="1" i="0" dirty="0" smtClean="0">
              <a:solidFill>
                <a:schemeClr val="tx1"/>
              </a:solidFill>
              <a:latin typeface="Calibri" panose="020F0502020204030204" pitchFamily="34" charset="0"/>
              <a:cs typeface="Calibri" panose="020F0502020204030204" pitchFamily="34" charset="0"/>
            </a:rPr>
            <a:t>Supports healthy Local eating</a:t>
          </a:r>
        </a:p>
        <a:p>
          <a:pPr>
            <a:defRPr cap="all"/>
          </a:pPr>
          <a:r>
            <a:rPr lang="en-US" sz="2400" b="1" i="0" dirty="0" smtClean="0">
              <a:solidFill>
                <a:schemeClr val="tx1"/>
              </a:solidFill>
              <a:latin typeface="Calibri" panose="020F0502020204030204" pitchFamily="34" charset="0"/>
              <a:cs typeface="Calibri" panose="020F0502020204030204" pitchFamily="34" charset="0"/>
            </a:rPr>
            <a:t>Build resilience </a:t>
          </a:r>
          <a:endParaRPr lang="en-US" sz="2400" b="1" i="0" dirty="0">
            <a:solidFill>
              <a:schemeClr val="tx1"/>
            </a:solidFill>
            <a:latin typeface="Calibri" panose="020F0502020204030204" pitchFamily="34" charset="0"/>
            <a:cs typeface="Calibri" panose="020F0502020204030204" pitchFamily="34" charset="0"/>
          </a:endParaRPr>
        </a:p>
      </dgm:t>
    </dgm:pt>
    <dgm:pt modelId="{19F8D2F4-AFBB-4BE6-93A9-BA3175BE9BA8}" type="parTrans" cxnId="{7B72B7BA-D339-4259-929D-8927BBB1DAE7}">
      <dgm:prSet/>
      <dgm:spPr/>
      <dgm:t>
        <a:bodyPr/>
        <a:lstStyle/>
        <a:p>
          <a:endParaRPr lang="en-US"/>
        </a:p>
      </dgm:t>
    </dgm:pt>
    <dgm:pt modelId="{E73ABAB8-E474-44E2-BCA2-8E29723ABCAD}" type="sibTrans" cxnId="{7B72B7BA-D339-4259-929D-8927BBB1DAE7}">
      <dgm:prSet/>
      <dgm:spPr/>
      <dgm:t>
        <a:bodyPr/>
        <a:lstStyle/>
        <a:p>
          <a:endParaRPr lang="en-US"/>
        </a:p>
      </dgm:t>
    </dgm:pt>
    <dgm:pt modelId="{21DD5048-1948-4413-BEB9-E318D71FB67F}">
      <dgm:prSet custT="1"/>
      <dgm:spPr/>
      <dgm:t>
        <a:bodyPr/>
        <a:lstStyle/>
        <a:p>
          <a:pPr>
            <a:defRPr cap="all"/>
          </a:pPr>
          <a:r>
            <a:rPr lang="en-US" sz="2400" b="1" i="0" smtClean="0">
              <a:solidFill>
                <a:schemeClr val="tx1"/>
              </a:solidFill>
              <a:latin typeface="Calibri" panose="020F0502020204030204" pitchFamily="34" charset="0"/>
              <a:cs typeface="Calibri" panose="020F0502020204030204" pitchFamily="34" charset="0"/>
            </a:rPr>
            <a:t>Ends Food Waste  </a:t>
          </a:r>
          <a:endParaRPr lang="en-US" sz="1600" b="1" i="0" dirty="0" smtClean="0">
            <a:solidFill>
              <a:schemeClr val="tx1"/>
            </a:solidFill>
            <a:latin typeface="Calibri" panose="020F0502020204030204" pitchFamily="34" charset="0"/>
            <a:cs typeface="Calibri" panose="020F0502020204030204" pitchFamily="34" charset="0"/>
          </a:endParaRPr>
        </a:p>
        <a:p>
          <a:pPr>
            <a:defRPr cap="all"/>
          </a:pPr>
          <a:r>
            <a:rPr lang="en-US" sz="2400" b="1" i="0" dirty="0" smtClean="0">
              <a:solidFill>
                <a:schemeClr val="tx1"/>
              </a:solidFill>
              <a:latin typeface="Calibri" panose="020F0502020204030204" pitchFamily="34" charset="0"/>
              <a:cs typeface="Calibri" panose="020F0502020204030204" pitchFamily="34" charset="0"/>
            </a:rPr>
            <a:t>Protects </a:t>
          </a:r>
          <a:r>
            <a:rPr lang="en-US" sz="2400" b="1" i="0" dirty="0">
              <a:solidFill>
                <a:schemeClr val="tx1"/>
              </a:solidFill>
              <a:latin typeface="Calibri" panose="020F0502020204030204" pitchFamily="34" charset="0"/>
              <a:cs typeface="Calibri" panose="020F0502020204030204" pitchFamily="34" charset="0"/>
            </a:rPr>
            <a:t>Natural </a:t>
          </a:r>
          <a:r>
            <a:rPr lang="en-US" sz="2400" b="1" i="0" dirty="0" smtClean="0">
              <a:solidFill>
                <a:schemeClr val="tx1"/>
              </a:solidFill>
              <a:latin typeface="Calibri" panose="020F0502020204030204" pitchFamily="34" charset="0"/>
              <a:cs typeface="Calibri" panose="020F0502020204030204" pitchFamily="34" charset="0"/>
            </a:rPr>
            <a:t>Resources</a:t>
          </a:r>
        </a:p>
        <a:p>
          <a:pPr>
            <a:defRPr cap="all"/>
          </a:pPr>
          <a:r>
            <a:rPr lang="en-US" sz="2400" b="1" i="0" dirty="0" smtClean="0">
              <a:solidFill>
                <a:schemeClr val="tx1"/>
              </a:solidFill>
              <a:latin typeface="Calibri" panose="020F0502020204030204" pitchFamily="34" charset="0"/>
              <a:cs typeface="Calibri" panose="020F0502020204030204" pitchFamily="34" charset="0"/>
            </a:rPr>
            <a:t>Fights Climate Change</a:t>
          </a:r>
          <a:endParaRPr lang="en-US" sz="2400" b="1" i="0" dirty="0">
            <a:solidFill>
              <a:schemeClr val="tx1"/>
            </a:solidFill>
            <a:latin typeface="Calibri" panose="020F0502020204030204" pitchFamily="34" charset="0"/>
            <a:cs typeface="Calibri" panose="020F0502020204030204" pitchFamily="34" charset="0"/>
          </a:endParaRPr>
        </a:p>
      </dgm:t>
    </dgm:pt>
    <dgm:pt modelId="{F484AEBA-232D-4F72-8AB7-E3EBC073F989}" type="parTrans" cxnId="{DE3953A1-16A7-4862-86E2-4663A0E7B13F}">
      <dgm:prSet/>
      <dgm:spPr/>
      <dgm:t>
        <a:bodyPr/>
        <a:lstStyle/>
        <a:p>
          <a:endParaRPr lang="en-US"/>
        </a:p>
      </dgm:t>
    </dgm:pt>
    <dgm:pt modelId="{69A79E50-B340-4F9E-8AF5-E326DDF7D130}" type="sibTrans" cxnId="{DE3953A1-16A7-4862-86E2-4663A0E7B13F}">
      <dgm:prSet/>
      <dgm:spPr/>
      <dgm:t>
        <a:bodyPr/>
        <a:lstStyle/>
        <a:p>
          <a:endParaRPr lang="en-US"/>
        </a:p>
      </dgm:t>
    </dgm:pt>
    <dgm:pt modelId="{5DADC4B9-8940-4CC4-8C95-D2FC8CB3DCAB}">
      <dgm:prSet custT="1"/>
      <dgm:spPr/>
      <dgm:t>
        <a:bodyPr/>
        <a:lstStyle/>
        <a:p>
          <a:pPr algn="ctr">
            <a:defRPr cap="all"/>
          </a:pPr>
          <a:r>
            <a:rPr lang="en-US" sz="1600" b="1" i="0" dirty="0" smtClean="0">
              <a:solidFill>
                <a:schemeClr val="tx1"/>
              </a:solidFill>
              <a:latin typeface="Calibri" panose="020F0502020204030204" pitchFamily="34" charset="0"/>
              <a:cs typeface="Calibri" panose="020F0502020204030204" pitchFamily="34" charset="0"/>
            </a:rPr>
            <a:t> </a:t>
          </a:r>
          <a:r>
            <a:rPr lang="en-US" sz="2400" b="1" i="0" dirty="0" smtClean="0">
              <a:solidFill>
                <a:schemeClr val="tx1"/>
              </a:solidFill>
              <a:latin typeface="Calibri" panose="020F0502020204030204" pitchFamily="34" charset="0"/>
              <a:cs typeface="Calibri" panose="020F0502020204030204" pitchFamily="34" charset="0"/>
            </a:rPr>
            <a:t>Builds Maine Ag Food Economy</a:t>
          </a:r>
        </a:p>
        <a:p>
          <a:pPr algn="ctr">
            <a:defRPr cap="all"/>
          </a:pPr>
          <a:r>
            <a:rPr lang="en-US" sz="2400" b="1" i="0" dirty="0" smtClean="0">
              <a:solidFill>
                <a:schemeClr val="tx1"/>
              </a:solidFill>
              <a:latin typeface="Calibri" panose="020F0502020204030204" pitchFamily="34" charset="0"/>
              <a:cs typeface="Calibri" panose="020F0502020204030204" pitchFamily="34" charset="0"/>
            </a:rPr>
            <a:t>Strengthens Farms </a:t>
          </a:r>
        </a:p>
        <a:p>
          <a:pPr algn="ctr">
            <a:defRPr cap="all"/>
          </a:pPr>
          <a:r>
            <a:rPr lang="en-US" sz="2400" b="1" i="0" dirty="0" smtClean="0">
              <a:solidFill>
                <a:schemeClr val="tx1"/>
              </a:solidFill>
              <a:latin typeface="Calibri" panose="020F0502020204030204" pitchFamily="34" charset="0"/>
              <a:cs typeface="Calibri" panose="020F0502020204030204" pitchFamily="34" charset="0"/>
            </a:rPr>
            <a:t>Creates Local Food Supply Chain</a:t>
          </a:r>
          <a:endParaRPr lang="en-US" sz="2400" i="0" dirty="0">
            <a:solidFill>
              <a:schemeClr val="tx1"/>
            </a:solidFill>
            <a:latin typeface="Calibri" panose="020F0502020204030204" pitchFamily="34" charset="0"/>
            <a:cs typeface="Calibri" panose="020F0502020204030204" pitchFamily="34" charset="0"/>
          </a:endParaRPr>
        </a:p>
      </dgm:t>
    </dgm:pt>
    <dgm:pt modelId="{B46E476A-7386-4CDB-A597-2D5F27C49971}" type="sibTrans" cxnId="{4BA3F28D-F4A7-4932-A334-7E1511833DC2}">
      <dgm:prSet/>
      <dgm:spPr/>
      <dgm:t>
        <a:bodyPr/>
        <a:lstStyle/>
        <a:p>
          <a:endParaRPr lang="en-US"/>
        </a:p>
      </dgm:t>
    </dgm:pt>
    <dgm:pt modelId="{F6A78442-B0A0-41C2-98BC-E9A0361A3E15}" type="parTrans" cxnId="{4BA3F28D-F4A7-4932-A334-7E1511833DC2}">
      <dgm:prSet/>
      <dgm:spPr/>
      <dgm:t>
        <a:bodyPr/>
        <a:lstStyle/>
        <a:p>
          <a:endParaRPr lang="en-US"/>
        </a:p>
      </dgm:t>
    </dgm:pt>
    <dgm:pt modelId="{DA911805-353C-43B7-9B3C-CE720A282674}" type="pres">
      <dgm:prSet presAssocID="{C9DC7689-1664-4261-8EE2-8479B558DDCD}" presName="root" presStyleCnt="0">
        <dgm:presLayoutVars>
          <dgm:dir/>
          <dgm:resizeHandles val="exact"/>
        </dgm:presLayoutVars>
      </dgm:prSet>
      <dgm:spPr/>
      <dgm:t>
        <a:bodyPr/>
        <a:lstStyle/>
        <a:p>
          <a:endParaRPr lang="en-US"/>
        </a:p>
      </dgm:t>
    </dgm:pt>
    <dgm:pt modelId="{4A3BE7AE-7381-4764-984F-3E11BA0AD3DB}" type="pres">
      <dgm:prSet presAssocID="{5DADC4B9-8940-4CC4-8C95-D2FC8CB3DCAB}" presName="compNode" presStyleCnt="0"/>
      <dgm:spPr/>
    </dgm:pt>
    <dgm:pt modelId="{143B690C-C069-41FC-BAC8-9E98FB47088A}" type="pres">
      <dgm:prSet presAssocID="{5DADC4B9-8940-4CC4-8C95-D2FC8CB3DCAB}" presName="iconBgRect" presStyleLbl="bgShp" presStyleIdx="0" presStyleCnt="3" custLinFactNeighborX="1891" custLinFactNeighborY="-33042"/>
      <dgm:spPr/>
    </dgm:pt>
    <dgm:pt modelId="{42BE8AD5-856E-4A41-90F8-B9A02C059493}" type="pres">
      <dgm:prSet presAssocID="{5DADC4B9-8940-4CC4-8C95-D2FC8CB3DCAB}" presName="iconRect" presStyleLbl="node1" presStyleIdx="0" presStyleCnt="3" custLinFactNeighborX="1543" custLinFactNeighborY="-26688"/>
      <dgm:spPr>
        <a:blipFill rotWithShape="1">
          <a:blip xmlns:r="http://schemas.openxmlformats.org/officeDocument/2006/relationships" r:embed="rId1">
            <a:alphaModFix/>
          </a:blip>
          <a:srcRect/>
          <a:stretch>
            <a:fillRect/>
          </a:stretch>
        </a:blipFill>
        <a:ln>
          <a:noFill/>
        </a:ln>
      </dgm:spPr>
      <dgm:extLst/>
    </dgm:pt>
    <dgm:pt modelId="{9346E5E8-FC39-4A1D-B9B8-B88243B48605}" type="pres">
      <dgm:prSet presAssocID="{5DADC4B9-8940-4CC4-8C95-D2FC8CB3DCAB}" presName="spaceRect" presStyleCnt="0"/>
      <dgm:spPr/>
    </dgm:pt>
    <dgm:pt modelId="{68B667BC-DA1F-4C90-BCD8-6558B908502B}" type="pres">
      <dgm:prSet presAssocID="{5DADC4B9-8940-4CC4-8C95-D2FC8CB3DCAB}" presName="textRect" presStyleLbl="revTx" presStyleIdx="0" presStyleCnt="3" custScaleX="114628" custScaleY="91783" custLinFactNeighborX="382" custLinFactNeighborY="-33501">
        <dgm:presLayoutVars>
          <dgm:chMax val="1"/>
          <dgm:chPref val="1"/>
        </dgm:presLayoutVars>
      </dgm:prSet>
      <dgm:spPr/>
      <dgm:t>
        <a:bodyPr/>
        <a:lstStyle/>
        <a:p>
          <a:endParaRPr lang="en-US"/>
        </a:p>
      </dgm:t>
    </dgm:pt>
    <dgm:pt modelId="{EEFA9E8C-8648-457F-A0BD-FCAE3AC56040}" type="pres">
      <dgm:prSet presAssocID="{B46E476A-7386-4CDB-A597-2D5F27C49971}" presName="sibTrans" presStyleCnt="0"/>
      <dgm:spPr/>
    </dgm:pt>
    <dgm:pt modelId="{49F26D64-EBEA-4EA3-8CEB-6435F567C72A}" type="pres">
      <dgm:prSet presAssocID="{230B7424-A112-4FE2-910C-EF144FCBCDA0}" presName="compNode" presStyleCnt="0"/>
      <dgm:spPr/>
    </dgm:pt>
    <dgm:pt modelId="{CB3EE22B-3EC5-4C04-999C-EE639CB61FF3}" type="pres">
      <dgm:prSet presAssocID="{230B7424-A112-4FE2-910C-EF144FCBCDA0}" presName="iconBgRect" presStyleLbl="bgShp" presStyleIdx="1" presStyleCnt="3" custLinFactNeighborX="-3696" custLinFactNeighborY="-12491"/>
      <dgm:spPr/>
    </dgm:pt>
    <dgm:pt modelId="{A4591453-37DB-4E79-A2A1-EE87A6182B26}" type="pres">
      <dgm:prSet presAssocID="{230B7424-A112-4FE2-910C-EF144FCBCDA0}" presName="iconRect" presStyleLbl="node1" presStyleIdx="1" presStyleCnt="3" custLinFactX="141390" custLinFactNeighborX="200000" custLinFactNeighborY="4029"/>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Sustainability"/>
        </a:ext>
      </dgm:extLst>
    </dgm:pt>
    <dgm:pt modelId="{41A7118A-9292-474A-AC9A-E9A6B9FAA07D}" type="pres">
      <dgm:prSet presAssocID="{230B7424-A112-4FE2-910C-EF144FCBCDA0}" presName="spaceRect" presStyleCnt="0"/>
      <dgm:spPr/>
    </dgm:pt>
    <dgm:pt modelId="{8A018B53-5C25-4B8D-849A-CCB70941C225}" type="pres">
      <dgm:prSet presAssocID="{230B7424-A112-4FE2-910C-EF144FCBCDA0}" presName="textRect" presStyleLbl="revTx" presStyleIdx="1" presStyleCnt="3" custScaleY="97215" custLinFactNeighborX="-2368" custLinFactNeighborY="-32238">
        <dgm:presLayoutVars>
          <dgm:chMax val="1"/>
          <dgm:chPref val="1"/>
        </dgm:presLayoutVars>
      </dgm:prSet>
      <dgm:spPr/>
      <dgm:t>
        <a:bodyPr/>
        <a:lstStyle/>
        <a:p>
          <a:endParaRPr lang="en-US"/>
        </a:p>
      </dgm:t>
    </dgm:pt>
    <dgm:pt modelId="{3495D143-FB52-463B-80FA-0CEAE87F492F}" type="pres">
      <dgm:prSet presAssocID="{E73ABAB8-E474-44E2-BCA2-8E29723ABCAD}" presName="sibTrans" presStyleCnt="0"/>
      <dgm:spPr/>
    </dgm:pt>
    <dgm:pt modelId="{E78CD206-F044-4C5C-B3A7-DD86679B4382}" type="pres">
      <dgm:prSet presAssocID="{21DD5048-1948-4413-BEB9-E318D71FB67F}" presName="compNode" presStyleCnt="0"/>
      <dgm:spPr/>
    </dgm:pt>
    <dgm:pt modelId="{87739641-41F5-4FCD-8532-FFEBEC2E7B95}" type="pres">
      <dgm:prSet presAssocID="{21DD5048-1948-4413-BEB9-E318D71FB67F}" presName="iconBgRect" presStyleLbl="bgShp" presStyleIdx="2" presStyleCnt="3" custLinFactNeighborX="-3092" custLinFactNeighborY="12986"/>
      <dgm:spPr>
        <a:blipFill rotWithShape="0">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a:blipFill>
      </dgm:spPr>
      <dgm:t>
        <a:bodyPr/>
        <a:lstStyle/>
        <a:p>
          <a:endParaRPr lang="en-US"/>
        </a:p>
      </dgm:t>
    </dgm:pt>
    <dgm:pt modelId="{D7BEF7EF-91C3-420D-BB46-4559A3EB0056}" type="pres">
      <dgm:prSet presAssocID="{21DD5048-1948-4413-BEB9-E318D71FB67F}" presName="iconRect" presStyleLbl="node1" presStyleIdx="2" presStyleCnt="3" custLinFactX="-156641" custLinFactNeighborX="-200000" custLinFactNeighborY="-11736"/>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Farm scene"/>
        </a:ext>
      </dgm:extLst>
    </dgm:pt>
    <dgm:pt modelId="{886CE769-3EE0-4857-9A66-FAAED66B17A6}" type="pres">
      <dgm:prSet presAssocID="{21DD5048-1948-4413-BEB9-E318D71FB67F}" presName="spaceRect" presStyleCnt="0"/>
      <dgm:spPr/>
    </dgm:pt>
    <dgm:pt modelId="{EE1CABB9-70C0-40C4-B7A7-DAA8BF4AF2AD}" type="pres">
      <dgm:prSet presAssocID="{21DD5048-1948-4413-BEB9-E318D71FB67F}" presName="textRect" presStyleLbl="revTx" presStyleIdx="2" presStyleCnt="3" custScaleX="115960" custScaleY="99926" custLinFactNeighborX="5968" custLinFactNeighborY="-25520">
        <dgm:presLayoutVars>
          <dgm:chMax val="1"/>
          <dgm:chPref val="1"/>
        </dgm:presLayoutVars>
      </dgm:prSet>
      <dgm:spPr/>
      <dgm:t>
        <a:bodyPr/>
        <a:lstStyle/>
        <a:p>
          <a:endParaRPr lang="en-US"/>
        </a:p>
      </dgm:t>
    </dgm:pt>
  </dgm:ptLst>
  <dgm:cxnLst>
    <dgm:cxn modelId="{67A0339E-B0A9-4E16-AFCB-4C3B606B86FA}" type="presOf" srcId="{21DD5048-1948-4413-BEB9-E318D71FB67F}" destId="{EE1CABB9-70C0-40C4-B7A7-DAA8BF4AF2AD}" srcOrd="0" destOrd="0" presId="urn:microsoft.com/office/officeart/2018/5/layout/IconCircleLabelList"/>
    <dgm:cxn modelId="{4BA3F28D-F4A7-4932-A334-7E1511833DC2}" srcId="{C9DC7689-1664-4261-8EE2-8479B558DDCD}" destId="{5DADC4B9-8940-4CC4-8C95-D2FC8CB3DCAB}" srcOrd="0" destOrd="0" parTransId="{F6A78442-B0A0-41C2-98BC-E9A0361A3E15}" sibTransId="{B46E476A-7386-4CDB-A597-2D5F27C49971}"/>
    <dgm:cxn modelId="{7FB44617-A75A-45DF-B94F-EEE9ACE079A5}" type="presOf" srcId="{5DADC4B9-8940-4CC4-8C95-D2FC8CB3DCAB}" destId="{68B667BC-DA1F-4C90-BCD8-6558B908502B}" srcOrd="0" destOrd="0" presId="urn:microsoft.com/office/officeart/2018/5/layout/IconCircleLabelList"/>
    <dgm:cxn modelId="{029D958A-C9B2-4B39-B6F4-ED45E2E91274}" type="presOf" srcId="{230B7424-A112-4FE2-910C-EF144FCBCDA0}" destId="{8A018B53-5C25-4B8D-849A-CCB70941C225}" srcOrd="0" destOrd="0" presId="urn:microsoft.com/office/officeart/2018/5/layout/IconCircleLabelList"/>
    <dgm:cxn modelId="{7B72B7BA-D339-4259-929D-8927BBB1DAE7}" srcId="{C9DC7689-1664-4261-8EE2-8479B558DDCD}" destId="{230B7424-A112-4FE2-910C-EF144FCBCDA0}" srcOrd="1" destOrd="0" parTransId="{19F8D2F4-AFBB-4BE6-93A9-BA3175BE9BA8}" sibTransId="{E73ABAB8-E474-44E2-BCA2-8E29723ABCAD}"/>
    <dgm:cxn modelId="{DE3953A1-16A7-4862-86E2-4663A0E7B13F}" srcId="{C9DC7689-1664-4261-8EE2-8479B558DDCD}" destId="{21DD5048-1948-4413-BEB9-E318D71FB67F}" srcOrd="2" destOrd="0" parTransId="{F484AEBA-232D-4F72-8AB7-E3EBC073F989}" sibTransId="{69A79E50-B340-4F9E-8AF5-E326DDF7D130}"/>
    <dgm:cxn modelId="{02EAAA69-B302-47E7-8E91-41AB7A7081F5}" type="presOf" srcId="{C9DC7689-1664-4261-8EE2-8479B558DDCD}" destId="{DA911805-353C-43B7-9B3C-CE720A282674}" srcOrd="0" destOrd="0" presId="urn:microsoft.com/office/officeart/2018/5/layout/IconCircleLabelList"/>
    <dgm:cxn modelId="{82D291CC-1D2C-4455-BEDA-DA99EBC1CC33}" type="presParOf" srcId="{DA911805-353C-43B7-9B3C-CE720A282674}" destId="{4A3BE7AE-7381-4764-984F-3E11BA0AD3DB}" srcOrd="0" destOrd="0" presId="urn:microsoft.com/office/officeart/2018/5/layout/IconCircleLabelList"/>
    <dgm:cxn modelId="{9FA5F734-BD70-48C0-9D08-F6FAD37F87EA}" type="presParOf" srcId="{4A3BE7AE-7381-4764-984F-3E11BA0AD3DB}" destId="{143B690C-C069-41FC-BAC8-9E98FB47088A}" srcOrd="0" destOrd="0" presId="urn:microsoft.com/office/officeart/2018/5/layout/IconCircleLabelList"/>
    <dgm:cxn modelId="{271D78CE-E94C-4246-9252-7DF39B9148D7}" type="presParOf" srcId="{4A3BE7AE-7381-4764-984F-3E11BA0AD3DB}" destId="{42BE8AD5-856E-4A41-90F8-B9A02C059493}" srcOrd="1" destOrd="0" presId="urn:microsoft.com/office/officeart/2018/5/layout/IconCircleLabelList"/>
    <dgm:cxn modelId="{2FEDC328-BD18-4EA1-BEDE-5F62F2CD8B7C}" type="presParOf" srcId="{4A3BE7AE-7381-4764-984F-3E11BA0AD3DB}" destId="{9346E5E8-FC39-4A1D-B9B8-B88243B48605}" srcOrd="2" destOrd="0" presId="urn:microsoft.com/office/officeart/2018/5/layout/IconCircleLabelList"/>
    <dgm:cxn modelId="{96BE6E74-CD21-49F5-AC61-C0ACC52E72A9}" type="presParOf" srcId="{4A3BE7AE-7381-4764-984F-3E11BA0AD3DB}" destId="{68B667BC-DA1F-4C90-BCD8-6558B908502B}" srcOrd="3" destOrd="0" presId="urn:microsoft.com/office/officeart/2018/5/layout/IconCircleLabelList"/>
    <dgm:cxn modelId="{843EB66C-EDB3-4F65-A1EA-ABE872891CA5}" type="presParOf" srcId="{DA911805-353C-43B7-9B3C-CE720A282674}" destId="{EEFA9E8C-8648-457F-A0BD-FCAE3AC56040}" srcOrd="1" destOrd="0" presId="urn:microsoft.com/office/officeart/2018/5/layout/IconCircleLabelList"/>
    <dgm:cxn modelId="{718E9844-A5B2-445A-94B7-6F6A66E1F175}" type="presParOf" srcId="{DA911805-353C-43B7-9B3C-CE720A282674}" destId="{49F26D64-EBEA-4EA3-8CEB-6435F567C72A}" srcOrd="2" destOrd="0" presId="urn:microsoft.com/office/officeart/2018/5/layout/IconCircleLabelList"/>
    <dgm:cxn modelId="{DE5DEAAF-773E-4CC2-9545-4EE3A0634CCF}" type="presParOf" srcId="{49F26D64-EBEA-4EA3-8CEB-6435F567C72A}" destId="{CB3EE22B-3EC5-4C04-999C-EE639CB61FF3}" srcOrd="0" destOrd="0" presId="urn:microsoft.com/office/officeart/2018/5/layout/IconCircleLabelList"/>
    <dgm:cxn modelId="{FCECE3C1-4FE7-4ED8-ABD0-D733695A0C3E}" type="presParOf" srcId="{49F26D64-EBEA-4EA3-8CEB-6435F567C72A}" destId="{A4591453-37DB-4E79-A2A1-EE87A6182B26}" srcOrd="1" destOrd="0" presId="urn:microsoft.com/office/officeart/2018/5/layout/IconCircleLabelList"/>
    <dgm:cxn modelId="{E46A9686-8F10-4FF7-A7F0-2F1CF5B9AF07}" type="presParOf" srcId="{49F26D64-EBEA-4EA3-8CEB-6435F567C72A}" destId="{41A7118A-9292-474A-AC9A-E9A6B9FAA07D}" srcOrd="2" destOrd="0" presId="urn:microsoft.com/office/officeart/2018/5/layout/IconCircleLabelList"/>
    <dgm:cxn modelId="{820D1709-53CF-4359-872C-D7E4FD5FD708}" type="presParOf" srcId="{49F26D64-EBEA-4EA3-8CEB-6435F567C72A}" destId="{8A018B53-5C25-4B8D-849A-CCB70941C225}" srcOrd="3" destOrd="0" presId="urn:microsoft.com/office/officeart/2018/5/layout/IconCircleLabelList"/>
    <dgm:cxn modelId="{F898E378-D77E-43A6-BA35-BB431E320271}" type="presParOf" srcId="{DA911805-353C-43B7-9B3C-CE720A282674}" destId="{3495D143-FB52-463B-80FA-0CEAE87F492F}" srcOrd="3" destOrd="0" presId="urn:microsoft.com/office/officeart/2018/5/layout/IconCircleLabelList"/>
    <dgm:cxn modelId="{24D65B06-7F87-4384-9B3E-E081C8FCBF42}" type="presParOf" srcId="{DA911805-353C-43B7-9B3C-CE720A282674}" destId="{E78CD206-F044-4C5C-B3A7-DD86679B4382}" srcOrd="4" destOrd="0" presId="urn:microsoft.com/office/officeart/2018/5/layout/IconCircleLabelList"/>
    <dgm:cxn modelId="{C863F443-7A3B-4BF4-83A8-B607D721EE3A}" type="presParOf" srcId="{E78CD206-F044-4C5C-B3A7-DD86679B4382}" destId="{87739641-41F5-4FCD-8532-FFEBEC2E7B95}" srcOrd="0" destOrd="0" presId="urn:microsoft.com/office/officeart/2018/5/layout/IconCircleLabelList"/>
    <dgm:cxn modelId="{F45B13D1-55CC-4C2B-833D-84E2B17CC2AD}" type="presParOf" srcId="{E78CD206-F044-4C5C-B3A7-DD86679B4382}" destId="{D7BEF7EF-91C3-420D-BB46-4559A3EB0056}" srcOrd="1" destOrd="0" presId="urn:microsoft.com/office/officeart/2018/5/layout/IconCircleLabelList"/>
    <dgm:cxn modelId="{39A2BD92-F4A5-4171-987E-194FFA4F256C}" type="presParOf" srcId="{E78CD206-F044-4C5C-B3A7-DD86679B4382}" destId="{886CE769-3EE0-4857-9A66-FAAED66B17A6}" srcOrd="2" destOrd="0" presId="urn:microsoft.com/office/officeart/2018/5/layout/IconCircleLabelList"/>
    <dgm:cxn modelId="{0E069B0A-DD68-4E3C-9D82-1CC53BD6C010}" type="presParOf" srcId="{E78CD206-F044-4C5C-B3A7-DD86679B4382}" destId="{EE1CABB9-70C0-40C4-B7A7-DAA8BF4AF2AD}"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B690C-C069-41FC-BAC8-9E98FB47088A}">
      <dsp:nvSpPr>
        <dsp:cNvPr id="0" name=""/>
        <dsp:cNvSpPr/>
      </dsp:nvSpPr>
      <dsp:spPr>
        <a:xfrm>
          <a:off x="1500048" y="0"/>
          <a:ext cx="1647000" cy="1647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E8AD5-856E-4A41-90F8-B9A02C059493}">
      <dsp:nvSpPr>
        <dsp:cNvPr id="0" name=""/>
        <dsp:cNvSpPr/>
      </dsp:nvSpPr>
      <dsp:spPr>
        <a:xfrm>
          <a:off x="1834485" y="264444"/>
          <a:ext cx="945000" cy="945000"/>
        </a:xfrm>
        <a:prstGeom prst="rect">
          <a:avLst/>
        </a:prstGeom>
        <a:blipFill rotWithShape="1">
          <a:blip xmlns:r="http://schemas.openxmlformats.org/officeDocument/2006/relationships" r:embed="rId1">
            <a:alphaModFix/>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B667BC-DA1F-4C90-BCD8-6558B908502B}">
      <dsp:nvSpPr>
        <dsp:cNvPr id="0" name=""/>
        <dsp:cNvSpPr/>
      </dsp:nvSpPr>
      <dsp:spPr>
        <a:xfrm>
          <a:off x="755239" y="1865965"/>
          <a:ext cx="3094956" cy="143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defRPr cap="all"/>
          </a:pPr>
          <a:r>
            <a:rPr lang="en-US" sz="1600" b="1" i="0" kern="1200" dirty="0" smtClean="0">
              <a:solidFill>
                <a:schemeClr val="tx1"/>
              </a:solidFill>
              <a:latin typeface="Calibri" panose="020F0502020204030204" pitchFamily="34" charset="0"/>
              <a:cs typeface="Calibri" panose="020F0502020204030204" pitchFamily="34" charset="0"/>
            </a:rPr>
            <a:t> </a:t>
          </a:r>
          <a:r>
            <a:rPr lang="en-US" sz="2400" b="1" i="0" kern="1200" dirty="0" smtClean="0">
              <a:solidFill>
                <a:schemeClr val="tx1"/>
              </a:solidFill>
              <a:latin typeface="Calibri" panose="020F0502020204030204" pitchFamily="34" charset="0"/>
              <a:cs typeface="Calibri" panose="020F0502020204030204" pitchFamily="34" charset="0"/>
            </a:rPr>
            <a:t>Builds Maine Ag Food Economy</a:t>
          </a:r>
        </a:p>
        <a:p>
          <a:pPr lvl="0" algn="ctr" defTabSz="711200">
            <a:lnSpc>
              <a:spcPct val="90000"/>
            </a:lnSpc>
            <a:spcBef>
              <a:spcPct val="0"/>
            </a:spcBef>
            <a:spcAft>
              <a:spcPct val="35000"/>
            </a:spcAft>
            <a:defRPr cap="all"/>
          </a:pPr>
          <a:r>
            <a:rPr lang="en-US" sz="2400" b="1" i="0" kern="1200" dirty="0" smtClean="0">
              <a:solidFill>
                <a:schemeClr val="tx1"/>
              </a:solidFill>
              <a:latin typeface="Calibri" panose="020F0502020204030204" pitchFamily="34" charset="0"/>
              <a:cs typeface="Calibri" panose="020F0502020204030204" pitchFamily="34" charset="0"/>
            </a:rPr>
            <a:t>Strengthens Farms </a:t>
          </a:r>
        </a:p>
        <a:p>
          <a:pPr lvl="0" algn="ctr" defTabSz="711200">
            <a:lnSpc>
              <a:spcPct val="90000"/>
            </a:lnSpc>
            <a:spcBef>
              <a:spcPct val="0"/>
            </a:spcBef>
            <a:spcAft>
              <a:spcPct val="35000"/>
            </a:spcAft>
            <a:defRPr cap="all"/>
          </a:pPr>
          <a:r>
            <a:rPr lang="en-US" sz="2400" b="1" i="0" kern="1200" dirty="0" smtClean="0">
              <a:solidFill>
                <a:schemeClr val="tx1"/>
              </a:solidFill>
              <a:latin typeface="Calibri" panose="020F0502020204030204" pitchFamily="34" charset="0"/>
              <a:cs typeface="Calibri" panose="020F0502020204030204" pitchFamily="34" charset="0"/>
            </a:rPr>
            <a:t>Creates Local Food Supply Chain</a:t>
          </a:r>
          <a:endParaRPr lang="en-US" sz="2400" i="0" kern="1200" dirty="0">
            <a:solidFill>
              <a:schemeClr val="tx1"/>
            </a:solidFill>
            <a:latin typeface="Calibri" panose="020F0502020204030204" pitchFamily="34" charset="0"/>
            <a:cs typeface="Calibri" panose="020F0502020204030204" pitchFamily="34" charset="0"/>
          </a:endParaRPr>
        </a:p>
      </dsp:txBody>
      <dsp:txXfrm>
        <a:off x="755239" y="1865965"/>
        <a:ext cx="3094956" cy="1435429"/>
      </dsp:txXfrm>
    </dsp:sp>
    <dsp:sp modelId="{CB3EE22B-3EC5-4C04-999C-EE639CB61FF3}">
      <dsp:nvSpPr>
        <dsp:cNvPr id="0" name=""/>
        <dsp:cNvSpPr/>
      </dsp:nvSpPr>
      <dsp:spPr>
        <a:xfrm>
          <a:off x="4778008" y="0"/>
          <a:ext cx="1647000" cy="1647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91453-37DB-4E79-A2A1-EE87A6182B26}">
      <dsp:nvSpPr>
        <dsp:cNvPr id="0" name=""/>
        <dsp:cNvSpPr/>
      </dsp:nvSpPr>
      <dsp:spPr>
        <a:xfrm>
          <a:off x="8416017" y="533481"/>
          <a:ext cx="945000" cy="945000"/>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018B53-5C25-4B8D-849A-CCB70941C225}">
      <dsp:nvSpPr>
        <dsp:cNvPr id="0" name=""/>
        <dsp:cNvSpPr/>
      </dsp:nvSpPr>
      <dsp:spPr>
        <a:xfrm>
          <a:off x="4248446" y="1822002"/>
          <a:ext cx="2700000" cy="152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defRPr cap="all"/>
          </a:pPr>
          <a:r>
            <a:rPr lang="en-US" sz="2400" b="1" i="0" kern="1200" dirty="0" smtClean="0">
              <a:solidFill>
                <a:schemeClr val="tx1"/>
              </a:solidFill>
              <a:latin typeface="Calibri" panose="020F0502020204030204" pitchFamily="34" charset="0"/>
              <a:cs typeface="Calibri" panose="020F0502020204030204" pitchFamily="34" charset="0"/>
            </a:rPr>
            <a:t>Feeds all Mainers</a:t>
          </a:r>
        </a:p>
        <a:p>
          <a:pPr lvl="0" algn="ctr" defTabSz="1066800">
            <a:lnSpc>
              <a:spcPct val="90000"/>
            </a:lnSpc>
            <a:spcBef>
              <a:spcPct val="0"/>
            </a:spcBef>
            <a:spcAft>
              <a:spcPct val="35000"/>
            </a:spcAft>
            <a:defRPr cap="all"/>
          </a:pPr>
          <a:r>
            <a:rPr lang="en-US" sz="2400" b="1" i="0" kern="1200" dirty="0" smtClean="0">
              <a:solidFill>
                <a:schemeClr val="tx1"/>
              </a:solidFill>
              <a:latin typeface="Calibri" panose="020F0502020204030204" pitchFamily="34" charset="0"/>
              <a:cs typeface="Calibri" panose="020F0502020204030204" pitchFamily="34" charset="0"/>
            </a:rPr>
            <a:t>Supports healthy Local eating</a:t>
          </a:r>
        </a:p>
        <a:p>
          <a:pPr lvl="0" algn="ctr" defTabSz="1066800">
            <a:lnSpc>
              <a:spcPct val="90000"/>
            </a:lnSpc>
            <a:spcBef>
              <a:spcPct val="0"/>
            </a:spcBef>
            <a:spcAft>
              <a:spcPct val="35000"/>
            </a:spcAft>
            <a:defRPr cap="all"/>
          </a:pPr>
          <a:r>
            <a:rPr lang="en-US" sz="2400" b="1" i="0" kern="1200" dirty="0" smtClean="0">
              <a:solidFill>
                <a:schemeClr val="tx1"/>
              </a:solidFill>
              <a:latin typeface="Calibri" panose="020F0502020204030204" pitchFamily="34" charset="0"/>
              <a:cs typeface="Calibri" panose="020F0502020204030204" pitchFamily="34" charset="0"/>
            </a:rPr>
            <a:t>Build resilience </a:t>
          </a:r>
          <a:endParaRPr lang="en-US" sz="2400" b="1" i="0" kern="1200" dirty="0">
            <a:solidFill>
              <a:schemeClr val="tx1"/>
            </a:solidFill>
            <a:latin typeface="Calibri" panose="020F0502020204030204" pitchFamily="34" charset="0"/>
            <a:cs typeface="Calibri" panose="020F0502020204030204" pitchFamily="34" charset="0"/>
          </a:endParaRPr>
        </a:p>
      </dsp:txBody>
      <dsp:txXfrm>
        <a:off x="4248446" y="1822002"/>
        <a:ext cx="2700000" cy="1520382"/>
      </dsp:txXfrm>
    </dsp:sp>
    <dsp:sp modelId="{87739641-41F5-4FCD-8532-FFEBEC2E7B95}">
      <dsp:nvSpPr>
        <dsp:cNvPr id="0" name=""/>
        <dsp:cNvSpPr/>
      </dsp:nvSpPr>
      <dsp:spPr>
        <a:xfrm>
          <a:off x="8175916" y="347687"/>
          <a:ext cx="1647000" cy="1647000"/>
        </a:xfrm>
        <a:prstGeom prst="ellipse">
          <a:avLst/>
        </a:prstGeom>
        <a:blipFill rotWithShape="0">
          <a:blip xmlns:r="http://schemas.openxmlformats.org/officeDocument/2006/relationships"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D7BEF7EF-91C3-420D-BB46-4559A3EB0056}">
      <dsp:nvSpPr>
        <dsp:cNvPr id="0" name=""/>
        <dsp:cNvSpPr/>
      </dsp:nvSpPr>
      <dsp:spPr>
        <a:xfrm>
          <a:off x="5207584" y="373902"/>
          <a:ext cx="945000" cy="945000"/>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1CABB9-70C0-40C4-B7A7-DAA8BF4AF2AD}">
      <dsp:nvSpPr>
        <dsp:cNvPr id="0" name=""/>
        <dsp:cNvSpPr/>
      </dsp:nvSpPr>
      <dsp:spPr>
        <a:xfrm>
          <a:off x="7646018" y="1895269"/>
          <a:ext cx="3130920" cy="1562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90000"/>
            </a:lnSpc>
            <a:spcBef>
              <a:spcPct val="0"/>
            </a:spcBef>
            <a:spcAft>
              <a:spcPct val="35000"/>
            </a:spcAft>
            <a:defRPr cap="all"/>
          </a:pPr>
          <a:r>
            <a:rPr lang="en-US" sz="2400" b="1" i="0" kern="1200" smtClean="0">
              <a:solidFill>
                <a:schemeClr val="tx1"/>
              </a:solidFill>
              <a:latin typeface="Calibri" panose="020F0502020204030204" pitchFamily="34" charset="0"/>
              <a:cs typeface="Calibri" panose="020F0502020204030204" pitchFamily="34" charset="0"/>
            </a:rPr>
            <a:t>Ends Food Waste  </a:t>
          </a:r>
          <a:endParaRPr lang="en-US" sz="1600" b="1" i="0" kern="1200" dirty="0" smtClean="0">
            <a:solidFill>
              <a:schemeClr val="tx1"/>
            </a:solidFill>
            <a:latin typeface="Calibri" panose="020F0502020204030204" pitchFamily="34" charset="0"/>
            <a:cs typeface="Calibri" panose="020F0502020204030204" pitchFamily="34" charset="0"/>
          </a:endParaRPr>
        </a:p>
        <a:p>
          <a:pPr lvl="0" algn="ctr" defTabSz="1066800">
            <a:lnSpc>
              <a:spcPct val="90000"/>
            </a:lnSpc>
            <a:spcBef>
              <a:spcPct val="0"/>
            </a:spcBef>
            <a:spcAft>
              <a:spcPct val="35000"/>
            </a:spcAft>
            <a:defRPr cap="all"/>
          </a:pPr>
          <a:r>
            <a:rPr lang="en-US" sz="2400" b="1" i="0" kern="1200" dirty="0" smtClean="0">
              <a:solidFill>
                <a:schemeClr val="tx1"/>
              </a:solidFill>
              <a:latin typeface="Calibri" panose="020F0502020204030204" pitchFamily="34" charset="0"/>
              <a:cs typeface="Calibri" panose="020F0502020204030204" pitchFamily="34" charset="0"/>
            </a:rPr>
            <a:t>Protects </a:t>
          </a:r>
          <a:r>
            <a:rPr lang="en-US" sz="2400" b="1" i="0" kern="1200" dirty="0">
              <a:solidFill>
                <a:schemeClr val="tx1"/>
              </a:solidFill>
              <a:latin typeface="Calibri" panose="020F0502020204030204" pitchFamily="34" charset="0"/>
              <a:cs typeface="Calibri" panose="020F0502020204030204" pitchFamily="34" charset="0"/>
            </a:rPr>
            <a:t>Natural </a:t>
          </a:r>
          <a:r>
            <a:rPr lang="en-US" sz="2400" b="1" i="0" kern="1200" dirty="0" smtClean="0">
              <a:solidFill>
                <a:schemeClr val="tx1"/>
              </a:solidFill>
              <a:latin typeface="Calibri" panose="020F0502020204030204" pitchFamily="34" charset="0"/>
              <a:cs typeface="Calibri" panose="020F0502020204030204" pitchFamily="34" charset="0"/>
            </a:rPr>
            <a:t>Resources</a:t>
          </a:r>
        </a:p>
        <a:p>
          <a:pPr lvl="0" algn="ctr" defTabSz="1066800">
            <a:lnSpc>
              <a:spcPct val="90000"/>
            </a:lnSpc>
            <a:spcBef>
              <a:spcPct val="0"/>
            </a:spcBef>
            <a:spcAft>
              <a:spcPct val="35000"/>
            </a:spcAft>
            <a:defRPr cap="all"/>
          </a:pPr>
          <a:r>
            <a:rPr lang="en-US" sz="2400" b="1" i="0" kern="1200" dirty="0" smtClean="0">
              <a:solidFill>
                <a:schemeClr val="tx1"/>
              </a:solidFill>
              <a:latin typeface="Calibri" panose="020F0502020204030204" pitchFamily="34" charset="0"/>
              <a:cs typeface="Calibri" panose="020F0502020204030204" pitchFamily="34" charset="0"/>
            </a:rPr>
            <a:t>Fights Climate Change</a:t>
          </a:r>
          <a:endParaRPr lang="en-US" sz="2400" b="1" i="0" kern="1200" dirty="0">
            <a:solidFill>
              <a:schemeClr val="tx1"/>
            </a:solidFill>
            <a:latin typeface="Calibri" panose="020F0502020204030204" pitchFamily="34" charset="0"/>
            <a:cs typeface="Calibri" panose="020F0502020204030204" pitchFamily="34" charset="0"/>
          </a:endParaRPr>
        </a:p>
      </dsp:txBody>
      <dsp:txXfrm>
        <a:off x="7646018" y="1895269"/>
        <a:ext cx="3130920" cy="156278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36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 Created for Maine towns, Supported by </a:t>
            </a:r>
            <a:r>
              <a:rPr lang="en-US" dirty="0" err="1"/>
              <a:t>UMaine</a:t>
            </a:r>
            <a:r>
              <a:rPr lang="en-US" dirty="0"/>
              <a:t>/Mitchell Center research/education, Uses current DEP grant funding opportunity, Limited participation</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02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748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324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5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7" r:id="rId2"/>
    <p:sldLayoutId id="2147483659" r:id="rId3"/>
    <p:sldLayoutId id="2147483660"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7.svg"/><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pingree.house.gov/foodwas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tiff"/><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tiff"/><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6904-5567-B04C-ADC1-160F9133E80F}"/>
              </a:ext>
            </a:extLst>
          </p:cNvPr>
          <p:cNvSpPr>
            <a:spLocks noGrp="1"/>
          </p:cNvSpPr>
          <p:nvPr>
            <p:ph type="ctrTitle"/>
          </p:nvPr>
        </p:nvSpPr>
        <p:spPr>
          <a:xfrm>
            <a:off x="1057345" y="3140504"/>
            <a:ext cx="10497457" cy="2830073"/>
          </a:xfrm>
        </p:spPr>
        <p:txBody>
          <a:bodyPr>
            <a:noAutofit/>
          </a:bodyPr>
          <a:lstStyle/>
          <a:p>
            <a:pPr>
              <a:lnSpc>
                <a:spcPct val="100000"/>
              </a:lnSpc>
            </a:pPr>
            <a:r>
              <a:rPr lang="en-US" sz="4000" b="1" dirty="0" smtClean="0">
                <a:latin typeface="+mj-lt"/>
              </a:rPr>
              <a:t/>
            </a:r>
            <a:br>
              <a:rPr lang="en-US" sz="4000" b="1" dirty="0" smtClean="0">
                <a:latin typeface="+mj-lt"/>
              </a:rPr>
            </a:br>
            <a:r>
              <a:rPr lang="en-US" sz="4000" b="1" dirty="0">
                <a:latin typeface="+mj-lt"/>
              </a:rPr>
              <a:t/>
            </a:r>
            <a:br>
              <a:rPr lang="en-US" sz="4000" b="1" dirty="0">
                <a:latin typeface="+mj-lt"/>
              </a:rPr>
            </a:br>
            <a:r>
              <a:rPr lang="en-US" sz="4000" b="1" dirty="0" smtClean="0">
                <a:latin typeface="+mj-lt"/>
              </a:rPr>
              <a:t>Building </a:t>
            </a:r>
            <a:r>
              <a:rPr lang="en-US" sz="4000" b="1" dirty="0">
                <a:latin typeface="+mj-lt"/>
              </a:rPr>
              <a:t>Maine's </a:t>
            </a:r>
            <a:r>
              <a:rPr lang="en-US" sz="4000" b="1" dirty="0" smtClean="0">
                <a:latin typeface="+mj-lt"/>
              </a:rPr>
              <a:t>Farm Food </a:t>
            </a:r>
            <a:r>
              <a:rPr lang="en-US" sz="4000" b="1" dirty="0" smtClean="0">
                <a:latin typeface="+mj-lt"/>
              </a:rPr>
              <a:t>Infrastructure</a:t>
            </a:r>
            <a:br>
              <a:rPr lang="en-US" sz="4000" b="1" dirty="0" smtClean="0">
                <a:latin typeface="+mj-lt"/>
              </a:rPr>
            </a:br>
            <a:r>
              <a:rPr lang="en-US" sz="4000" b="1" dirty="0" smtClean="0">
                <a:latin typeface="+mj-lt"/>
              </a:rPr>
              <a:t/>
            </a:r>
            <a:br>
              <a:rPr lang="en-US" sz="4000" b="1" dirty="0" smtClean="0">
                <a:latin typeface="+mj-lt"/>
              </a:rPr>
            </a:br>
            <a:r>
              <a:rPr lang="en-US" sz="4000" b="1" dirty="0" smtClean="0">
                <a:latin typeface="+mj-lt"/>
              </a:rPr>
              <a:t/>
            </a:r>
            <a:br>
              <a:rPr lang="en-US" sz="4000" b="1" dirty="0" smtClean="0">
                <a:latin typeface="+mj-lt"/>
              </a:rPr>
            </a:br>
            <a:r>
              <a:rPr lang="en-US" sz="4000" b="1" dirty="0" smtClean="0">
                <a:latin typeface="+mj-lt"/>
              </a:rPr>
              <a:t/>
            </a:r>
            <a:br>
              <a:rPr lang="en-US" sz="4000" b="1" dirty="0" smtClean="0">
                <a:latin typeface="+mj-lt"/>
              </a:rPr>
            </a:br>
            <a:r>
              <a:rPr lang="en-US" sz="4000" b="1" dirty="0" smtClean="0">
                <a:latin typeface="+mj-lt"/>
              </a:rPr>
              <a:t/>
            </a:r>
            <a:br>
              <a:rPr lang="en-US" sz="4000" b="1" dirty="0" smtClean="0">
                <a:latin typeface="+mj-lt"/>
              </a:rPr>
            </a:br>
            <a:r>
              <a:rPr lang="en-US" sz="3200" b="1" dirty="0" smtClean="0">
                <a:latin typeface="+mj-lt"/>
              </a:rPr>
              <a:t>A Social Benefit “Upcycled Food” </a:t>
            </a:r>
            <a:r>
              <a:rPr lang="en-US" sz="3200" b="1" dirty="0" smtClean="0">
                <a:latin typeface="+mj-lt"/>
              </a:rPr>
              <a:t>Brand</a:t>
            </a:r>
            <a:r>
              <a:rPr lang="en-US" sz="5400" b="1" dirty="0">
                <a:latin typeface="+mj-lt"/>
              </a:rPr>
              <a:t/>
            </a:r>
            <a:br>
              <a:rPr lang="en-US" sz="5400" b="1" dirty="0">
                <a:latin typeface="+mj-lt"/>
              </a:rPr>
            </a:br>
            <a:endParaRPr lang="en-US" sz="3600" dirty="0">
              <a:latin typeface="+mj-lt"/>
            </a:endParaRPr>
          </a:p>
        </p:txBody>
      </p:sp>
      <p:sp>
        <p:nvSpPr>
          <p:cNvPr id="4" name="Slide Number Placeholder 3">
            <a:extLst>
              <a:ext uri="{FF2B5EF4-FFF2-40B4-BE49-F238E27FC236}">
                <a16:creationId xmlns:a16="http://schemas.microsoft.com/office/drawing/2014/main" id="{B0519007-CB4F-BD4B-A45B-E1D1836039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pic>
        <p:nvPicPr>
          <p:cNvPr id="6" name="Picture 5" descr="A close up of a sign&#10;&#10;Description automatically generated">
            <a:extLst>
              <a:ext uri="{FF2B5EF4-FFF2-40B4-BE49-F238E27FC236}">
                <a16:creationId xmlns:a16="http://schemas.microsoft.com/office/drawing/2014/main" id="{ACAFAD07-99BF-BD43-83E1-8C5B9ED7D113}"/>
              </a:ext>
            </a:extLst>
          </p:cNvPr>
          <p:cNvPicPr>
            <a:picLocks noChangeAspect="1"/>
          </p:cNvPicPr>
          <p:nvPr/>
        </p:nvPicPr>
        <p:blipFill>
          <a:blip r:embed="rId3"/>
          <a:stretch>
            <a:fillRect/>
          </a:stretch>
        </p:blipFill>
        <p:spPr>
          <a:xfrm>
            <a:off x="4682767" y="471190"/>
            <a:ext cx="2809465" cy="1130372"/>
          </a:xfrm>
          <a:prstGeom prst="rect">
            <a:avLst/>
          </a:prstGeom>
        </p:spPr>
      </p:pic>
      <p:sp>
        <p:nvSpPr>
          <p:cNvPr id="10" name="TextBox 9">
            <a:extLst>
              <a:ext uri="{FF2B5EF4-FFF2-40B4-BE49-F238E27FC236}">
                <a16:creationId xmlns:a16="http://schemas.microsoft.com/office/drawing/2014/main" id="{01BE1E60-617B-6B4A-9AC5-11BF27B4A2C2}"/>
              </a:ext>
            </a:extLst>
          </p:cNvPr>
          <p:cNvSpPr txBox="1"/>
          <p:nvPr/>
        </p:nvSpPr>
        <p:spPr>
          <a:xfrm>
            <a:off x="1057345" y="5846415"/>
            <a:ext cx="10296455" cy="523220"/>
          </a:xfrm>
          <a:prstGeom prst="rect">
            <a:avLst/>
          </a:prstGeom>
          <a:noFill/>
        </p:spPr>
        <p:txBody>
          <a:bodyPr wrap="square" rtlCol="0">
            <a:spAutoFit/>
          </a:bodyPr>
          <a:lstStyle/>
          <a:p>
            <a:pPr algn="ctr"/>
            <a:r>
              <a:rPr lang="en-US" sz="2800" i="1" dirty="0" smtClean="0">
                <a:solidFill>
                  <a:schemeClr val="accent5">
                    <a:lumMod val="75000"/>
                  </a:schemeClr>
                </a:solidFill>
              </a:rPr>
              <a:t>A </a:t>
            </a:r>
            <a:r>
              <a:rPr lang="en-US" sz="2800" i="1" dirty="0">
                <a:solidFill>
                  <a:schemeClr val="accent5">
                    <a:lumMod val="75000"/>
                  </a:schemeClr>
                </a:solidFill>
              </a:rPr>
              <a:t>Triple Bottom Line Solution For </a:t>
            </a:r>
            <a:r>
              <a:rPr lang="en-US" sz="2800" i="1" dirty="0" smtClean="0">
                <a:solidFill>
                  <a:schemeClr val="accent5">
                    <a:lumMod val="75000"/>
                  </a:schemeClr>
                </a:solidFill>
              </a:rPr>
              <a:t>Wasted Food and Food Loss</a:t>
            </a:r>
            <a:endParaRPr lang="en-US" sz="2800" i="1" dirty="0">
              <a:solidFill>
                <a:schemeClr val="accent5">
                  <a:lumMod val="75000"/>
                </a:schemeClr>
              </a:solidFill>
            </a:endParaRPr>
          </a:p>
        </p:txBody>
      </p:sp>
      <p:pic>
        <p:nvPicPr>
          <p:cNvPr id="11" name="Picture 10">
            <a:extLst>
              <a:ext uri="{FF2B5EF4-FFF2-40B4-BE49-F238E27FC236}">
                <a16:creationId xmlns:a16="http://schemas.microsoft.com/office/drawing/2014/main" id="{43CFCD9F-249A-A742-9EEB-8C0FE618ED56}"/>
              </a:ext>
            </a:extLst>
          </p:cNvPr>
          <p:cNvPicPr>
            <a:picLocks noChangeAspect="1"/>
          </p:cNvPicPr>
          <p:nvPr/>
        </p:nvPicPr>
        <p:blipFill>
          <a:blip r:embed="rId4"/>
          <a:stretch>
            <a:fillRect/>
          </a:stretch>
        </p:blipFill>
        <p:spPr>
          <a:xfrm>
            <a:off x="5261846" y="2512332"/>
            <a:ext cx="1491651" cy="2315819"/>
          </a:xfrm>
          <a:prstGeom prst="rect">
            <a:avLst/>
          </a:prstGeom>
          <a:ln w="19050">
            <a:solidFill>
              <a:schemeClr val="tx1"/>
            </a:solidFill>
          </a:ln>
        </p:spPr>
      </p:pic>
    </p:spTree>
    <p:extLst>
      <p:ext uri="{BB962C8B-B14F-4D97-AF65-F5344CB8AC3E}">
        <p14:creationId xmlns:p14="http://schemas.microsoft.com/office/powerpoint/2010/main" val="268770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3" name="Rectangle 2"/>
          <p:cNvSpPr/>
          <p:nvPr/>
        </p:nvSpPr>
        <p:spPr>
          <a:xfrm>
            <a:off x="2161350" y="521297"/>
            <a:ext cx="8183651" cy="461665"/>
          </a:xfrm>
          <a:prstGeom prst="rect">
            <a:avLst/>
          </a:prstGeom>
        </p:spPr>
        <p:txBody>
          <a:bodyPr wrap="none">
            <a:spAutoFit/>
          </a:bodyPr>
          <a:lstStyle/>
          <a:p>
            <a:pPr algn="ctr"/>
            <a:r>
              <a:rPr lang="en-US" sz="2400" b="1" dirty="0">
                <a:solidFill>
                  <a:schemeClr val="accent5">
                    <a:lumMod val="75000"/>
                  </a:schemeClr>
                </a:solidFill>
              </a:rPr>
              <a:t>"Mainers Feeding Mainers" Social Benefit Brand - Pilot</a:t>
            </a:r>
          </a:p>
        </p:txBody>
      </p:sp>
      <p:sp>
        <p:nvSpPr>
          <p:cNvPr id="8" name="Rectangle 7"/>
          <p:cNvSpPr/>
          <p:nvPr/>
        </p:nvSpPr>
        <p:spPr>
          <a:xfrm>
            <a:off x="2161350" y="1326768"/>
            <a:ext cx="10671544" cy="400110"/>
          </a:xfrm>
          <a:prstGeom prst="rect">
            <a:avLst/>
          </a:prstGeom>
        </p:spPr>
        <p:txBody>
          <a:bodyPr wrap="square">
            <a:spAutoFit/>
          </a:bodyPr>
          <a:lstStyle/>
          <a:p>
            <a:r>
              <a:rPr lang="en-US" sz="2000" b="1" u="sng" dirty="0"/>
              <a:t>Phase </a:t>
            </a:r>
            <a:r>
              <a:rPr lang="en-US" sz="2000" b="1" u="sng" dirty="0" smtClean="0"/>
              <a:t>II </a:t>
            </a:r>
            <a:r>
              <a:rPr lang="en-US" sz="2000" b="1" u="sng" dirty="0"/>
              <a:t>Products </a:t>
            </a:r>
            <a:r>
              <a:rPr lang="en-US" sz="2000" b="1" u="sng" dirty="0" smtClean="0"/>
              <a:t>(strong potential, but </a:t>
            </a:r>
            <a:r>
              <a:rPr lang="en-US" sz="2000" b="1" u="sng" dirty="0" smtClean="0"/>
              <a:t>not currently ordered by GSFB):</a:t>
            </a:r>
            <a:endParaRPr lang="en-US" sz="2000" b="1" u="sng" dirty="0"/>
          </a:p>
        </p:txBody>
      </p:sp>
      <p:sp>
        <p:nvSpPr>
          <p:cNvPr id="11" name="TextBox 10"/>
          <p:cNvSpPr txBox="1"/>
          <p:nvPr/>
        </p:nvSpPr>
        <p:spPr>
          <a:xfrm>
            <a:off x="1103085" y="2012540"/>
            <a:ext cx="10944677" cy="553998"/>
          </a:xfrm>
          <a:prstGeom prst="rect">
            <a:avLst/>
          </a:prstGeom>
          <a:noFill/>
        </p:spPr>
        <p:txBody>
          <a:bodyPr wrap="square" rtlCol="0">
            <a:spAutoFit/>
          </a:bodyPr>
          <a:lstStyle/>
          <a:p>
            <a:r>
              <a:rPr lang="sv-SE" sz="1600" b="1" dirty="0"/>
              <a:t>DEHYDRATED SNACKS (GRAIN SNACK BARS, DRIED </a:t>
            </a:r>
            <a:r>
              <a:rPr lang="sv-SE" sz="1600" b="1" dirty="0" smtClean="0"/>
              <a:t>FRUIT </a:t>
            </a:r>
            <a:r>
              <a:rPr lang="sv-SE" sz="1600" b="1" dirty="0"/>
              <a:t>SNACKS, KID </a:t>
            </a:r>
            <a:r>
              <a:rPr lang="sv-SE" sz="1600" b="1" dirty="0" smtClean="0"/>
              <a:t>FRUIT SNACK </a:t>
            </a:r>
            <a:r>
              <a:rPr lang="sv-SE" sz="1600" b="1" dirty="0"/>
              <a:t>BARS</a:t>
            </a:r>
            <a:r>
              <a:rPr lang="sv-SE" sz="1600" b="1" dirty="0" smtClean="0"/>
              <a:t>)</a:t>
            </a:r>
          </a:p>
          <a:p>
            <a:endParaRPr lang="en-US" dirty="0"/>
          </a:p>
        </p:txBody>
      </p:sp>
      <p:sp>
        <p:nvSpPr>
          <p:cNvPr id="17" name="TextBox 16"/>
          <p:cNvSpPr txBox="1"/>
          <p:nvPr/>
        </p:nvSpPr>
        <p:spPr>
          <a:xfrm>
            <a:off x="1103086" y="4086781"/>
            <a:ext cx="10362294" cy="769441"/>
          </a:xfrm>
          <a:prstGeom prst="rect">
            <a:avLst/>
          </a:prstGeom>
          <a:noFill/>
        </p:spPr>
        <p:txBody>
          <a:bodyPr wrap="square" rtlCol="0">
            <a:spAutoFit/>
          </a:bodyPr>
          <a:lstStyle/>
          <a:p>
            <a:endParaRPr lang="en-US" dirty="0" smtClean="0"/>
          </a:p>
          <a:p>
            <a:endParaRPr lang="en-US" b="1" dirty="0" smtClean="0"/>
          </a:p>
          <a:p>
            <a:r>
              <a:rPr lang="en-US" sz="1600" b="1" dirty="0" smtClean="0"/>
              <a:t>SPENT </a:t>
            </a:r>
            <a:r>
              <a:rPr lang="en-US" sz="1600" b="1" dirty="0"/>
              <a:t>GRAIN BAKERY (BREAD, ROLLS, CRACKERS) </a:t>
            </a:r>
          </a:p>
        </p:txBody>
      </p:sp>
      <p:pic>
        <p:nvPicPr>
          <p:cNvPr id="12" name="Picture 11" descr="https://res.cloudinary.com/general-mills/image/upload/q_auto,f_auto/annies/wp-content/uploads/2019/11/OatmealRaisinChewy-460x46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657" y="2407793"/>
            <a:ext cx="1764823" cy="17515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cdn.shopify.com/s/files/1/2782/6484/products/apple-snack-variety-front.jpg?v=15200359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5654" y="2289539"/>
            <a:ext cx="3099440" cy="2638987"/>
          </a:xfrm>
          <a:prstGeom prst="rect">
            <a:avLst/>
          </a:prstGeom>
          <a:noFill/>
          <a:extLst>
            <a:ext uri="{909E8E84-426E-40DD-AFC4-6F175D3DCCD1}">
              <a14:hiddenFill xmlns:a14="http://schemas.microsoft.com/office/drawing/2010/main">
                <a:solidFill>
                  <a:srgbClr val="FFFFFF"/>
                </a:solidFill>
              </a14:hiddenFill>
            </a:ext>
          </a:extLst>
        </p:spPr>
      </p:pic>
      <p:pic>
        <p:nvPicPr>
          <p:cNvPr id="14" name="img-55a0cda9-95f9-4856-9e26-f9769e4d3345-image" descr="Makers of Brewer’s Crackers use spent grains from Lamplighter Brewing 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085" y="4914940"/>
            <a:ext cx="2598057" cy="17151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unnyfield's Distillers Bread, made with Tamworth spent Bourbon mash / Photo by Quaker City Mercanti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5247" y="4914940"/>
            <a:ext cx="2510251" cy="1657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58960" y="4825445"/>
            <a:ext cx="4960524" cy="1754326"/>
          </a:xfrm>
          <a:prstGeom prst="rect">
            <a:avLst/>
          </a:prstGeom>
          <a:noFill/>
        </p:spPr>
        <p:txBody>
          <a:bodyPr wrap="square" rtlCol="0">
            <a:spAutoFit/>
          </a:bodyPr>
          <a:lstStyle/>
          <a:p>
            <a:r>
              <a:rPr lang="en-US" sz="1600" i="1" dirty="0" smtClean="0"/>
              <a:t>“ I don’t think that I’m making a huge difference…because I’m a very small bakery.  But I imagine if Wonder Bread or Dave’s Killer Bread started putting mash in their break, it would make a huge difference.”</a:t>
            </a:r>
          </a:p>
          <a:p>
            <a:endParaRPr lang="en-US" dirty="0"/>
          </a:p>
          <a:p>
            <a:r>
              <a:rPr lang="en-US" dirty="0" smtClean="0"/>
              <a:t>          - Peg </a:t>
            </a:r>
            <a:r>
              <a:rPr lang="en-US" dirty="0" err="1" smtClean="0"/>
              <a:t>Loughran</a:t>
            </a:r>
            <a:r>
              <a:rPr lang="en-US" dirty="0" smtClean="0"/>
              <a:t>, owner, </a:t>
            </a:r>
            <a:r>
              <a:rPr lang="en-US" dirty="0" err="1" smtClean="0"/>
              <a:t>Sunnyfield</a:t>
            </a:r>
            <a:r>
              <a:rPr lang="en-US" dirty="0" smtClean="0"/>
              <a:t> Brick Oven Bakery</a:t>
            </a:r>
            <a:endParaRPr lang="en-US" dirty="0"/>
          </a:p>
        </p:txBody>
      </p:sp>
    </p:spTree>
    <p:extLst>
      <p:ext uri="{BB962C8B-B14F-4D97-AF65-F5344CB8AC3E}">
        <p14:creationId xmlns:p14="http://schemas.microsoft.com/office/powerpoint/2010/main" val="26283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7961A7-93DF-964F-84AB-19D42D4D88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Picture 4" descr="A close up of a sign&#10;&#10;Description automatically generated">
            <a:extLst>
              <a:ext uri="{FF2B5EF4-FFF2-40B4-BE49-F238E27FC236}">
                <a16:creationId xmlns:a16="http://schemas.microsoft.com/office/drawing/2014/main" id="{36D0DEDB-E3AC-514D-9742-100B51D530C9}"/>
              </a:ext>
            </a:extLst>
          </p:cNvPr>
          <p:cNvPicPr>
            <a:picLocks noChangeAspect="1"/>
          </p:cNvPicPr>
          <p:nvPr/>
        </p:nvPicPr>
        <p:blipFill>
          <a:blip r:embed="rId3"/>
          <a:stretch>
            <a:fillRect/>
          </a:stretch>
        </p:blipFill>
        <p:spPr>
          <a:xfrm>
            <a:off x="4794068" y="5515571"/>
            <a:ext cx="2543447" cy="1023341"/>
          </a:xfrm>
          <a:prstGeom prst="rect">
            <a:avLst/>
          </a:prstGeom>
        </p:spPr>
      </p:pic>
      <p:graphicFrame>
        <p:nvGraphicFramePr>
          <p:cNvPr id="8" name="Content Placeholder 2">
            <a:extLst>
              <a:ext uri="{FF2B5EF4-FFF2-40B4-BE49-F238E27FC236}">
                <a16:creationId xmlns:a16="http://schemas.microsoft.com/office/drawing/2014/main" id="{E52F116F-826E-3F4D-B35F-7E83FC997639}"/>
              </a:ext>
            </a:extLst>
          </p:cNvPr>
          <p:cNvGraphicFramePr>
            <a:graphicFrameLocks/>
          </p:cNvGraphicFramePr>
          <p:nvPr>
            <p:extLst>
              <p:ext uri="{D42A27DB-BD31-4B8C-83A1-F6EECF244321}">
                <p14:modId xmlns:p14="http://schemas.microsoft.com/office/powerpoint/2010/main" val="825165586"/>
              </p:ext>
            </p:extLst>
          </p:nvPr>
        </p:nvGraphicFramePr>
        <p:xfrm>
          <a:off x="498764" y="1524000"/>
          <a:ext cx="11360728" cy="3990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Oval 13">
            <a:extLst>
              <a:ext uri="{FF2B5EF4-FFF2-40B4-BE49-F238E27FC236}">
                <a16:creationId xmlns:a16="http://schemas.microsoft.com/office/drawing/2014/main" id="{DB191760-A4F1-3A4E-A27F-9D2AA035A1D5}"/>
              </a:ext>
            </a:extLst>
          </p:cNvPr>
          <p:cNvSpPr/>
          <p:nvPr/>
        </p:nvSpPr>
        <p:spPr>
          <a:xfrm>
            <a:off x="9052560" y="1575318"/>
            <a:ext cx="1731554" cy="159228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7" name="Rectangle 16" descr="Recycle">
            <a:extLst>
              <a:ext uri="{FF2B5EF4-FFF2-40B4-BE49-F238E27FC236}">
                <a16:creationId xmlns:a16="http://schemas.microsoft.com/office/drawing/2014/main" id="{AE98232C-FF4C-4F44-87DC-C7220DD75E0C}"/>
              </a:ext>
            </a:extLst>
          </p:cNvPr>
          <p:cNvSpPr/>
          <p:nvPr/>
        </p:nvSpPr>
        <p:spPr>
          <a:xfrm>
            <a:off x="9416306" y="1868731"/>
            <a:ext cx="1004062" cy="1004062"/>
          </a:xfrm>
          <a:prstGeom prst="rect">
            <a:avLst/>
          </a:prstGeom>
          <a:blipFill>
            <a:blip r:embed="rId9">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 name="Title 2"/>
          <p:cNvSpPr>
            <a:spLocks noGrp="1"/>
          </p:cNvSpPr>
          <p:nvPr>
            <p:ph type="title"/>
          </p:nvPr>
        </p:nvSpPr>
        <p:spPr>
          <a:xfrm>
            <a:off x="838200" y="203824"/>
            <a:ext cx="10515600" cy="1325563"/>
          </a:xfrm>
        </p:spPr>
        <p:txBody>
          <a:bodyPr>
            <a:normAutofit/>
          </a:bodyPr>
          <a:lstStyle/>
          <a:p>
            <a:r>
              <a:rPr lang="en-US" sz="4000" b="1" dirty="0" smtClean="0">
                <a:latin typeface="+mn-lt"/>
              </a:rPr>
              <a:t>Triple Bottom Line Benefits</a:t>
            </a:r>
            <a:endParaRPr lang="en-US" sz="4000" b="1" dirty="0">
              <a:latin typeface="+mn-lt"/>
            </a:endParaRPr>
          </a:p>
        </p:txBody>
      </p:sp>
      <p:sp>
        <p:nvSpPr>
          <p:cNvPr id="10" name="Frame 9">
            <a:extLst>
              <a:ext uri="{FF2B5EF4-FFF2-40B4-BE49-F238E27FC236}">
                <a16:creationId xmlns:a16="http://schemas.microsoft.com/office/drawing/2014/main" id="{173F05BD-B0AE-EB47-BF80-76CF7B67C391}"/>
              </a:ext>
            </a:extLst>
          </p:cNvPr>
          <p:cNvSpPr/>
          <p:nvPr/>
        </p:nvSpPr>
        <p:spPr>
          <a:xfrm>
            <a:off x="408400" y="344012"/>
            <a:ext cx="11360727" cy="1045189"/>
          </a:xfrm>
          <a:prstGeom prst="frame">
            <a:avLst>
              <a:gd name="adj1" fmla="val 6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76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EBE4-D916-634C-861E-2A23873D27F1}"/>
              </a:ext>
            </a:extLst>
          </p:cNvPr>
          <p:cNvSpPr>
            <a:spLocks noGrp="1"/>
          </p:cNvSpPr>
          <p:nvPr>
            <p:ph type="title"/>
          </p:nvPr>
        </p:nvSpPr>
        <p:spPr>
          <a:xfrm>
            <a:off x="498764" y="365125"/>
            <a:ext cx="10855036" cy="1325563"/>
          </a:xfrm>
        </p:spPr>
        <p:txBody>
          <a:bodyPr>
            <a:normAutofit/>
          </a:bodyPr>
          <a:lstStyle/>
          <a:p>
            <a:r>
              <a:rPr lang="en-US" sz="4000" b="1" dirty="0">
                <a:latin typeface="+mn-lt"/>
              </a:rPr>
              <a:t>Next Steps</a:t>
            </a:r>
          </a:p>
        </p:txBody>
      </p:sp>
      <p:sp>
        <p:nvSpPr>
          <p:cNvPr id="3" name="Text Placeholder 2">
            <a:extLst>
              <a:ext uri="{FF2B5EF4-FFF2-40B4-BE49-F238E27FC236}">
                <a16:creationId xmlns:a16="http://schemas.microsoft.com/office/drawing/2014/main" id="{38F0FA26-8EC1-EF41-8F1C-D0205C56EEA3}"/>
              </a:ext>
            </a:extLst>
          </p:cNvPr>
          <p:cNvSpPr>
            <a:spLocks noGrp="1"/>
          </p:cNvSpPr>
          <p:nvPr>
            <p:ph type="body" idx="1"/>
          </p:nvPr>
        </p:nvSpPr>
        <p:spPr>
          <a:xfrm>
            <a:off x="374073" y="1825625"/>
            <a:ext cx="11485418" cy="4256520"/>
          </a:xfrm>
        </p:spPr>
        <p:txBody>
          <a:bodyPr>
            <a:normAutofit/>
          </a:bodyPr>
          <a:lstStyle/>
          <a:p>
            <a:pPr>
              <a:lnSpc>
                <a:spcPct val="150000"/>
              </a:lnSpc>
            </a:pPr>
            <a:r>
              <a:rPr lang="en-US" sz="2600" dirty="0" smtClean="0">
                <a:latin typeface="+mn-lt"/>
              </a:rPr>
              <a:t>Present pilot opportunity to </a:t>
            </a:r>
            <a:r>
              <a:rPr lang="en-US" sz="2600" dirty="0" smtClean="0">
                <a:latin typeface="+mn-lt"/>
              </a:rPr>
              <a:t>Hannaford and GSFB </a:t>
            </a:r>
            <a:r>
              <a:rPr lang="en-US" sz="2600" dirty="0" smtClean="0">
                <a:latin typeface="+mn-lt"/>
              </a:rPr>
              <a:t>as key retail </a:t>
            </a:r>
            <a:r>
              <a:rPr lang="en-US" sz="2600" dirty="0" smtClean="0">
                <a:latin typeface="+mn-lt"/>
              </a:rPr>
              <a:t>partners.</a:t>
            </a:r>
            <a:endParaRPr lang="en-US" sz="2600" dirty="0">
              <a:latin typeface="+mn-lt"/>
            </a:endParaRPr>
          </a:p>
          <a:p>
            <a:pPr>
              <a:lnSpc>
                <a:spcPct val="150000"/>
              </a:lnSpc>
            </a:pPr>
            <a:r>
              <a:rPr lang="en-US" sz="2600" dirty="0" smtClean="0">
                <a:latin typeface="+mn-lt"/>
              </a:rPr>
              <a:t>Work with key stakeholder partners to develop </a:t>
            </a:r>
            <a:r>
              <a:rPr lang="en-US" sz="2600" dirty="0" smtClean="0">
                <a:latin typeface="+mn-lt"/>
              </a:rPr>
              <a:t>and test business plan.</a:t>
            </a:r>
            <a:endParaRPr lang="en-US" sz="2600" dirty="0">
              <a:latin typeface="+mn-lt"/>
            </a:endParaRPr>
          </a:p>
          <a:p>
            <a:pPr>
              <a:lnSpc>
                <a:spcPct val="150000"/>
              </a:lnSpc>
            </a:pPr>
            <a:r>
              <a:rPr lang="en-US" sz="2600" dirty="0" smtClean="0">
                <a:latin typeface="+mn-lt"/>
              </a:rPr>
              <a:t>Implement, track and </a:t>
            </a:r>
            <a:r>
              <a:rPr lang="en-US" sz="2600" dirty="0" smtClean="0">
                <a:latin typeface="+mn-lt"/>
              </a:rPr>
              <a:t>measure </a:t>
            </a:r>
            <a:r>
              <a:rPr lang="en-US" sz="2600" dirty="0" smtClean="0">
                <a:latin typeface="+mn-lt"/>
              </a:rPr>
              <a:t>to </a:t>
            </a:r>
            <a:r>
              <a:rPr lang="en-US" sz="2600" dirty="0" smtClean="0">
                <a:latin typeface="+mn-lt"/>
              </a:rPr>
              <a:t>prove business </a:t>
            </a:r>
            <a:r>
              <a:rPr lang="en-US" sz="2600" dirty="0" smtClean="0">
                <a:latin typeface="+mn-lt"/>
              </a:rPr>
              <a:t>success and scalability.</a:t>
            </a:r>
          </a:p>
          <a:p>
            <a:pPr>
              <a:lnSpc>
                <a:spcPct val="150000"/>
              </a:lnSpc>
            </a:pPr>
            <a:r>
              <a:rPr lang="en-US" sz="2600" dirty="0" smtClean="0">
                <a:latin typeface="+mn-lt"/>
              </a:rPr>
              <a:t>Revise or launch business plan </a:t>
            </a:r>
            <a:r>
              <a:rPr lang="en-US" sz="2600" smtClean="0">
                <a:latin typeface="+mn-lt"/>
              </a:rPr>
              <a:t>based on pilot </a:t>
            </a:r>
            <a:r>
              <a:rPr lang="en-US" sz="2600" dirty="0" smtClean="0">
                <a:latin typeface="+mn-lt"/>
              </a:rPr>
              <a:t>results. </a:t>
            </a:r>
            <a:endParaRPr lang="en-US" sz="2600" dirty="0">
              <a:latin typeface="+mn-lt"/>
            </a:endParaRPr>
          </a:p>
          <a:p>
            <a:pPr>
              <a:lnSpc>
                <a:spcPct val="150000"/>
              </a:lnSpc>
            </a:pPr>
            <a:endParaRPr lang="en-US" dirty="0">
              <a:latin typeface="+mn-lt"/>
            </a:endParaRPr>
          </a:p>
          <a:p>
            <a:pPr>
              <a:lnSpc>
                <a:spcPct val="150000"/>
              </a:lnSpc>
            </a:pPr>
            <a:endParaRPr lang="en-US" dirty="0"/>
          </a:p>
          <a:p>
            <a:endParaRPr lang="en-US" dirty="0"/>
          </a:p>
        </p:txBody>
      </p:sp>
      <p:sp>
        <p:nvSpPr>
          <p:cNvPr id="4" name="Slide Number Placeholder 3">
            <a:extLst>
              <a:ext uri="{FF2B5EF4-FFF2-40B4-BE49-F238E27FC236}">
                <a16:creationId xmlns:a16="http://schemas.microsoft.com/office/drawing/2014/main" id="{DB7961A7-93DF-964F-84AB-19D42D4D88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pic>
        <p:nvPicPr>
          <p:cNvPr id="5" name="Picture 4" descr="A close up of a sign&#10;&#10;Description automatically generated">
            <a:extLst>
              <a:ext uri="{FF2B5EF4-FFF2-40B4-BE49-F238E27FC236}">
                <a16:creationId xmlns:a16="http://schemas.microsoft.com/office/drawing/2014/main" id="{36D0DEDB-E3AC-514D-9742-100B51D530C9}"/>
              </a:ext>
            </a:extLst>
          </p:cNvPr>
          <p:cNvPicPr>
            <a:picLocks noChangeAspect="1"/>
          </p:cNvPicPr>
          <p:nvPr/>
        </p:nvPicPr>
        <p:blipFill>
          <a:blip r:embed="rId3"/>
          <a:stretch>
            <a:fillRect/>
          </a:stretch>
        </p:blipFill>
        <p:spPr>
          <a:xfrm>
            <a:off x="4567619" y="5263050"/>
            <a:ext cx="2717325" cy="1093300"/>
          </a:xfrm>
          <a:prstGeom prst="rect">
            <a:avLst/>
          </a:prstGeom>
        </p:spPr>
      </p:pic>
      <p:sp>
        <p:nvSpPr>
          <p:cNvPr id="7" name="Frame 6">
            <a:extLst>
              <a:ext uri="{FF2B5EF4-FFF2-40B4-BE49-F238E27FC236}">
                <a16:creationId xmlns:a16="http://schemas.microsoft.com/office/drawing/2014/main" id="{173F05BD-B0AE-EB47-BF80-76CF7B67C391}"/>
              </a:ext>
            </a:extLst>
          </p:cNvPr>
          <p:cNvSpPr/>
          <p:nvPr/>
        </p:nvSpPr>
        <p:spPr>
          <a:xfrm>
            <a:off x="277091" y="365125"/>
            <a:ext cx="11582400" cy="1417128"/>
          </a:xfrm>
          <a:prstGeom prst="frame">
            <a:avLst>
              <a:gd name="adj1" fmla="val 6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31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F0FA26-8EC1-EF41-8F1C-D0205C56EEA3}"/>
              </a:ext>
            </a:extLst>
          </p:cNvPr>
          <p:cNvSpPr>
            <a:spLocks noGrp="1"/>
          </p:cNvSpPr>
          <p:nvPr>
            <p:ph type="body" idx="1"/>
          </p:nvPr>
        </p:nvSpPr>
        <p:spPr>
          <a:xfrm>
            <a:off x="277091" y="1641974"/>
            <a:ext cx="11582400" cy="4902200"/>
          </a:xfrm>
        </p:spPr>
        <p:txBody>
          <a:bodyPr>
            <a:normAutofit/>
          </a:bodyPr>
          <a:lstStyle/>
          <a:p>
            <a:pPr marL="114300" indent="0">
              <a:lnSpc>
                <a:spcPct val="150000"/>
              </a:lnSpc>
              <a:buNone/>
            </a:pPr>
            <a:r>
              <a:rPr lang="en-US" sz="1900" b="1" u="sng" dirty="0" smtClean="0">
                <a:latin typeface="+mn-lt"/>
              </a:rPr>
              <a:t>Background</a:t>
            </a:r>
          </a:p>
          <a:p>
            <a:pPr>
              <a:lnSpc>
                <a:spcPct val="150000"/>
              </a:lnSpc>
            </a:pPr>
            <a:r>
              <a:rPr lang="en-US" sz="1900" dirty="0" smtClean="0">
                <a:latin typeface="+mn-lt"/>
              </a:rPr>
              <a:t>Launched Mitchell Center Project </a:t>
            </a:r>
            <a:r>
              <a:rPr lang="en-US" sz="1900" dirty="0">
                <a:latin typeface="+mn-lt"/>
              </a:rPr>
              <a:t>t</a:t>
            </a:r>
            <a:r>
              <a:rPr lang="en-US" sz="1900" dirty="0" smtClean="0">
                <a:latin typeface="+mn-lt"/>
              </a:rPr>
              <a:t>o Identify Maine Food Waste</a:t>
            </a:r>
          </a:p>
          <a:p>
            <a:pPr marL="114300" indent="0">
              <a:lnSpc>
                <a:spcPct val="150000"/>
              </a:lnSpc>
              <a:buNone/>
            </a:pPr>
            <a:r>
              <a:rPr lang="en-US" sz="1900" dirty="0" smtClean="0">
                <a:latin typeface="+mn-lt"/>
              </a:rPr>
              <a:t>	Solutions - 9/2019</a:t>
            </a:r>
            <a:endParaRPr lang="en-US" sz="1900" dirty="0">
              <a:latin typeface="+mn-lt"/>
            </a:endParaRPr>
          </a:p>
          <a:p>
            <a:pPr>
              <a:lnSpc>
                <a:spcPct val="150000"/>
              </a:lnSpc>
            </a:pPr>
            <a:r>
              <a:rPr lang="en-US" sz="1900" dirty="0" smtClean="0">
                <a:latin typeface="+mn-lt"/>
              </a:rPr>
              <a:t>Held Stakeholder Working Sessions - 11/2019</a:t>
            </a:r>
            <a:endParaRPr lang="en-US" sz="1900" dirty="0">
              <a:latin typeface="+mn-lt"/>
            </a:endParaRPr>
          </a:p>
          <a:p>
            <a:pPr>
              <a:lnSpc>
                <a:spcPct val="150000"/>
              </a:lnSpc>
            </a:pPr>
            <a:r>
              <a:rPr lang="en-US" sz="1900" dirty="0" smtClean="0">
                <a:latin typeface="+mn-lt"/>
              </a:rPr>
              <a:t>Reviewed</a:t>
            </a:r>
            <a:r>
              <a:rPr lang="en-US" sz="1900" dirty="0" smtClean="0">
                <a:latin typeface="+mn-lt"/>
              </a:rPr>
              <a:t> Global “Best </a:t>
            </a:r>
            <a:r>
              <a:rPr lang="en-US" sz="1900" dirty="0" smtClean="0">
                <a:latin typeface="+mn-lt"/>
              </a:rPr>
              <a:t>Practice” </a:t>
            </a:r>
            <a:r>
              <a:rPr lang="en-US" sz="1900" dirty="0" smtClean="0">
                <a:latin typeface="+mn-lt"/>
              </a:rPr>
              <a:t>Food Waste Research</a:t>
            </a:r>
            <a:endParaRPr lang="en-US" sz="1900" dirty="0">
              <a:latin typeface="+mn-lt"/>
            </a:endParaRPr>
          </a:p>
          <a:p>
            <a:pPr>
              <a:lnSpc>
                <a:spcPct val="150000"/>
              </a:lnSpc>
            </a:pPr>
            <a:r>
              <a:rPr lang="en-US" sz="1900" dirty="0" smtClean="0">
                <a:latin typeface="+mn-lt"/>
              </a:rPr>
              <a:t>Identified Six (6) Circular Food Waste/Food System</a:t>
            </a:r>
          </a:p>
          <a:p>
            <a:pPr marL="114300" indent="0">
              <a:lnSpc>
                <a:spcPct val="150000"/>
              </a:lnSpc>
              <a:buNone/>
            </a:pPr>
            <a:r>
              <a:rPr lang="en-US" sz="1900" dirty="0" smtClean="0">
                <a:latin typeface="+mn-lt"/>
              </a:rPr>
              <a:t>	Solutions – 5/2020</a:t>
            </a:r>
          </a:p>
          <a:p>
            <a:pPr marL="114300" indent="0">
              <a:lnSpc>
                <a:spcPct val="150000"/>
              </a:lnSpc>
              <a:buNone/>
            </a:pPr>
            <a:r>
              <a:rPr lang="en-US" sz="2400" dirty="0" smtClean="0">
                <a:latin typeface="+mn-lt"/>
              </a:rPr>
              <a:t> </a:t>
            </a:r>
            <a:r>
              <a:rPr lang="en-US" dirty="0" smtClean="0"/>
              <a:t>    </a:t>
            </a:r>
            <a:endParaRPr lang="en-US" dirty="0"/>
          </a:p>
        </p:txBody>
      </p:sp>
      <p:sp>
        <p:nvSpPr>
          <p:cNvPr id="4" name="Slide Number Placeholder 3">
            <a:extLst>
              <a:ext uri="{FF2B5EF4-FFF2-40B4-BE49-F238E27FC236}">
                <a16:creationId xmlns:a16="http://schemas.microsoft.com/office/drawing/2014/main" id="{DB7961A7-93DF-964F-84AB-19D42D4D88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8" name="Picture 7"/>
          <p:cNvPicPr>
            <a:picLocks noChangeAspect="1"/>
          </p:cNvPicPr>
          <p:nvPr/>
        </p:nvPicPr>
        <p:blipFill>
          <a:blip r:embed="rId3"/>
          <a:stretch>
            <a:fillRect/>
          </a:stretch>
        </p:blipFill>
        <p:spPr>
          <a:xfrm>
            <a:off x="8000871" y="1760663"/>
            <a:ext cx="3962658" cy="1867908"/>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7260127" y="3998119"/>
            <a:ext cx="4599364" cy="1742917"/>
          </a:xfrm>
          <a:prstGeom prst="rect">
            <a:avLst/>
          </a:prstGeom>
          <a:ln>
            <a:solidFill>
              <a:schemeClr val="accent1"/>
            </a:solidFill>
          </a:ln>
        </p:spPr>
      </p:pic>
      <p:sp>
        <p:nvSpPr>
          <p:cNvPr id="12" name="Title 11">
            <a:extLst>
              <a:ext uri="{FF2B5EF4-FFF2-40B4-BE49-F238E27FC236}">
                <a16:creationId xmlns:a16="http://schemas.microsoft.com/office/drawing/2014/main" id="{173F05BD-B0AE-EB47-BF80-76CF7B67C391}"/>
              </a:ext>
            </a:extLst>
          </p:cNvPr>
          <p:cNvSpPr>
            <a:spLocks noGrp="1"/>
          </p:cNvSpPr>
          <p:nvPr>
            <p:ph type="title"/>
          </p:nvPr>
        </p:nvSpPr>
        <p:spPr>
          <a:xfrm>
            <a:off x="277813" y="365125"/>
            <a:ext cx="11075987" cy="1325563"/>
          </a:xfrm>
          <a:prstGeom prst="frame">
            <a:avLst>
              <a:gd name="adj1" fmla="val 6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4000" dirty="0" smtClean="0">
                <a:latin typeface="+mn-lt"/>
              </a:rPr>
              <a:t>Introduction</a:t>
            </a:r>
            <a:endParaRPr lang="en-US" sz="4000" dirty="0">
              <a:latin typeface="+mn-lt"/>
            </a:endParaRPr>
          </a:p>
        </p:txBody>
      </p:sp>
      <p:pic>
        <p:nvPicPr>
          <p:cNvPr id="7" name="Picture 6" descr="A close up of a sign&#10;&#10;Description automatically generated">
            <a:extLst>
              <a:ext uri="{FF2B5EF4-FFF2-40B4-BE49-F238E27FC236}">
                <a16:creationId xmlns:a16="http://schemas.microsoft.com/office/drawing/2014/main" id="{ACAFAD07-99BF-BD43-83E1-8C5B9ED7D113}"/>
              </a:ext>
            </a:extLst>
          </p:cNvPr>
          <p:cNvPicPr>
            <a:picLocks noChangeAspect="1"/>
          </p:cNvPicPr>
          <p:nvPr/>
        </p:nvPicPr>
        <p:blipFill>
          <a:blip r:embed="rId5"/>
          <a:stretch>
            <a:fillRect/>
          </a:stretch>
        </p:blipFill>
        <p:spPr>
          <a:xfrm>
            <a:off x="4852181" y="5678629"/>
            <a:ext cx="2371592" cy="954196"/>
          </a:xfrm>
          <a:prstGeom prst="rect">
            <a:avLst/>
          </a:prstGeom>
        </p:spPr>
      </p:pic>
    </p:spTree>
    <p:extLst>
      <p:ext uri="{BB962C8B-B14F-4D97-AF65-F5344CB8AC3E}">
        <p14:creationId xmlns:p14="http://schemas.microsoft.com/office/powerpoint/2010/main" val="182876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B7AE53-4620-3D4A-92B0-65EDA948BA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3" name="Picture 2" descr="A picture containing person, outdoor, table, food&#10;&#10;Description automatically generated">
            <a:extLst>
              <a:ext uri="{FF2B5EF4-FFF2-40B4-BE49-F238E27FC236}">
                <a16:creationId xmlns:a16="http://schemas.microsoft.com/office/drawing/2014/main" id="{23BBC036-4C1F-F249-80AD-3809536CBC59}"/>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94191" y="0"/>
            <a:ext cx="12191979" cy="7287491"/>
          </a:xfrm>
          <a:prstGeom prst="rect">
            <a:avLst/>
          </a:prstGeom>
          <a:solidFill>
            <a:schemeClr val="bg1"/>
          </a:solidFill>
        </p:spPr>
      </p:pic>
      <p:sp>
        <p:nvSpPr>
          <p:cNvPr id="4" name="Rectangle 3">
            <a:extLst>
              <a:ext uri="{FF2B5EF4-FFF2-40B4-BE49-F238E27FC236}">
                <a16:creationId xmlns:a16="http://schemas.microsoft.com/office/drawing/2014/main" id="{981A2ED9-0F7C-8943-848F-FFC1DBA2C379}"/>
              </a:ext>
            </a:extLst>
          </p:cNvPr>
          <p:cNvSpPr/>
          <p:nvPr/>
        </p:nvSpPr>
        <p:spPr>
          <a:xfrm>
            <a:off x="398482" y="1421782"/>
            <a:ext cx="10327575" cy="46742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5" name="TextBox 4">
            <a:extLst>
              <a:ext uri="{FF2B5EF4-FFF2-40B4-BE49-F238E27FC236}">
                <a16:creationId xmlns:a16="http://schemas.microsoft.com/office/drawing/2014/main" id="{06D5E422-AC85-8544-B6E3-34F88B5A40D0}"/>
              </a:ext>
            </a:extLst>
          </p:cNvPr>
          <p:cNvSpPr txBox="1"/>
          <p:nvPr/>
        </p:nvSpPr>
        <p:spPr>
          <a:xfrm>
            <a:off x="398482" y="1421782"/>
            <a:ext cx="10327575" cy="5355312"/>
          </a:xfrm>
          <a:prstGeom prst="rect">
            <a:avLst/>
          </a:prstGeom>
          <a:noFill/>
        </p:spPr>
        <p:txBody>
          <a:bodyPr wrap="square" rtlCol="0">
            <a:spAutoFit/>
          </a:bodyPr>
          <a:lstStyle/>
          <a:p>
            <a:r>
              <a:rPr lang="en-US" sz="4000" b="1" dirty="0" smtClean="0"/>
              <a:t>Key Research Findings</a:t>
            </a:r>
            <a:endParaRPr lang="en-US" sz="4000" b="1" dirty="0"/>
          </a:p>
          <a:p>
            <a:pPr marL="285750" indent="-285750">
              <a:buFont typeface="Arial" panose="020B0604020202020204" pitchFamily="34" charset="0"/>
              <a:buChar char="•"/>
            </a:pPr>
            <a:endParaRPr lang="en-US" dirty="0"/>
          </a:p>
          <a:p>
            <a:pPr marL="457200" lvl="5" indent="-457200">
              <a:buFont typeface="Arial" panose="020B0604020202020204" pitchFamily="34" charset="0"/>
              <a:buChar char="•"/>
            </a:pPr>
            <a:r>
              <a:rPr lang="en-US" sz="2800" dirty="0"/>
              <a:t>About 40% of Food Produced Is Never </a:t>
            </a:r>
            <a:r>
              <a:rPr lang="en-US" sz="2800" dirty="0" smtClean="0"/>
              <a:t>Eaten.</a:t>
            </a:r>
            <a:endParaRPr lang="en-US" sz="2800" dirty="0"/>
          </a:p>
          <a:p>
            <a:pPr marL="171450" lvl="4" indent="-171450">
              <a:buFont typeface="Arial" panose="020B0604020202020204" pitchFamily="34" charset="0"/>
              <a:buChar char="•"/>
            </a:pPr>
            <a:endParaRPr lang="en-US" sz="800" dirty="0"/>
          </a:p>
          <a:p>
            <a:pPr marL="457200" lvl="4" indent="-457200">
              <a:buFont typeface="Arial" panose="020B0604020202020204" pitchFamily="34" charset="0"/>
              <a:buChar char="•"/>
            </a:pPr>
            <a:r>
              <a:rPr lang="en-US" sz="2800" dirty="0" smtClean="0"/>
              <a:t>Maine leads New England in food insecurity and 12</a:t>
            </a:r>
            <a:r>
              <a:rPr lang="en-US" sz="2800" baseline="30000" dirty="0" smtClean="0"/>
              <a:t>th</a:t>
            </a:r>
            <a:r>
              <a:rPr lang="en-US" sz="2800" dirty="0" smtClean="0"/>
              <a:t> in U.S.</a:t>
            </a:r>
            <a:endParaRPr lang="en-US" sz="2800" dirty="0"/>
          </a:p>
          <a:p>
            <a:pPr lvl="4"/>
            <a:endParaRPr lang="en-US" sz="800" dirty="0"/>
          </a:p>
          <a:p>
            <a:pPr marL="457200" lvl="4" indent="-457200">
              <a:buFont typeface="Arial" panose="020B0604020202020204" pitchFamily="34" charset="0"/>
              <a:buChar char="•"/>
            </a:pPr>
            <a:r>
              <a:rPr lang="en-US" sz="2800" dirty="0"/>
              <a:t>Food Waste in Landfill Causes Climate and Water </a:t>
            </a:r>
            <a:r>
              <a:rPr lang="en-US" sz="2800" dirty="0" smtClean="0"/>
              <a:t>Problems.</a:t>
            </a:r>
            <a:endParaRPr lang="en-US" sz="2800" dirty="0"/>
          </a:p>
          <a:p>
            <a:pPr marL="171450" lvl="4" indent="-171450">
              <a:buFont typeface="Arial" panose="020B0604020202020204" pitchFamily="34" charset="0"/>
              <a:buChar char="•"/>
            </a:pPr>
            <a:endParaRPr lang="en-US" sz="800" dirty="0"/>
          </a:p>
          <a:p>
            <a:pPr marL="457200" lvl="4" indent="-457200">
              <a:buFont typeface="Arial" panose="020B0604020202020204" pitchFamily="34" charset="0"/>
              <a:buChar char="•"/>
            </a:pPr>
            <a:r>
              <a:rPr lang="en-US" sz="2800" dirty="0"/>
              <a:t>Nearly 30% of Maine’s Solid Waste Stream is Food </a:t>
            </a:r>
            <a:r>
              <a:rPr lang="en-US" sz="2800" dirty="0" smtClean="0"/>
              <a:t>Waste.</a:t>
            </a:r>
            <a:endParaRPr lang="en-US" sz="2800" dirty="0"/>
          </a:p>
          <a:p>
            <a:pPr marL="457200" lvl="4" indent="-457200">
              <a:buFont typeface="Arial" panose="020B0604020202020204" pitchFamily="34" charset="0"/>
              <a:buChar char="•"/>
            </a:pPr>
            <a:endParaRPr lang="en-US" sz="800" dirty="0"/>
          </a:p>
          <a:p>
            <a:pPr marL="457200" lvl="4" indent="-457200">
              <a:buFont typeface="Arial" panose="020B0604020202020204" pitchFamily="34" charset="0"/>
              <a:buChar char="•"/>
            </a:pPr>
            <a:r>
              <a:rPr lang="en-US" sz="2800" dirty="0" smtClean="0"/>
              <a:t>Wasting food also wastes water, energy, soil, labor used to produce the food.                                  </a:t>
            </a:r>
            <a:r>
              <a:rPr lang="en-US" sz="2800" dirty="0"/>
              <a:t>	</a:t>
            </a:r>
          </a:p>
          <a:p>
            <a:r>
              <a:rPr lang="en-US" sz="1800" dirty="0" smtClean="0"/>
              <a:t>				(Data from </a:t>
            </a:r>
            <a:r>
              <a:rPr lang="en-US" sz="1800" dirty="0" err="1" smtClean="0"/>
              <a:t>ReFED</a:t>
            </a:r>
            <a:r>
              <a:rPr lang="en-US" sz="1800" dirty="0" smtClean="0"/>
              <a:t>, </a:t>
            </a:r>
            <a:r>
              <a:rPr lang="en-US" sz="1800" dirty="0" smtClean="0">
                <a:hlinkClick r:id="rId4"/>
              </a:rPr>
              <a:t>www.pingree.house.gov/foodwaste</a:t>
            </a:r>
            <a:r>
              <a:rPr lang="en-US" sz="1800"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8145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EBE4-D916-634C-861E-2A23873D27F1}"/>
              </a:ext>
            </a:extLst>
          </p:cNvPr>
          <p:cNvSpPr>
            <a:spLocks noGrp="1"/>
          </p:cNvSpPr>
          <p:nvPr>
            <p:ph type="title"/>
          </p:nvPr>
        </p:nvSpPr>
        <p:spPr>
          <a:xfrm>
            <a:off x="267001" y="365125"/>
            <a:ext cx="11336148" cy="1325563"/>
          </a:xfrm>
        </p:spPr>
        <p:txBody>
          <a:bodyPr>
            <a:normAutofit/>
          </a:bodyPr>
          <a:lstStyle/>
          <a:p>
            <a:r>
              <a:rPr lang="en-US" sz="4000" b="1" dirty="0" smtClean="0">
                <a:latin typeface="+mn-lt"/>
              </a:rPr>
              <a:t> Solution 4: Build Maine’s Food Infrastructure</a:t>
            </a:r>
            <a:endParaRPr lang="en-US" sz="4000" b="1" dirty="0">
              <a:latin typeface="+mn-lt"/>
            </a:endParaRPr>
          </a:p>
        </p:txBody>
      </p:sp>
      <p:sp>
        <p:nvSpPr>
          <p:cNvPr id="3" name="Text Placeholder 2">
            <a:extLst>
              <a:ext uri="{FF2B5EF4-FFF2-40B4-BE49-F238E27FC236}">
                <a16:creationId xmlns:a16="http://schemas.microsoft.com/office/drawing/2014/main" id="{38F0FA26-8EC1-EF41-8F1C-D0205C56EEA3}"/>
              </a:ext>
            </a:extLst>
          </p:cNvPr>
          <p:cNvSpPr>
            <a:spLocks noGrp="1"/>
          </p:cNvSpPr>
          <p:nvPr>
            <p:ph type="body" idx="1"/>
          </p:nvPr>
        </p:nvSpPr>
        <p:spPr>
          <a:xfrm>
            <a:off x="498764" y="1417106"/>
            <a:ext cx="11555206" cy="3686785"/>
          </a:xfrm>
        </p:spPr>
        <p:txBody>
          <a:bodyPr>
            <a:normAutofit fontScale="25000" lnSpcReduction="20000"/>
          </a:bodyPr>
          <a:lstStyle/>
          <a:p>
            <a:pPr marL="114300" indent="0">
              <a:lnSpc>
                <a:spcPct val="150000"/>
              </a:lnSpc>
              <a:buNone/>
            </a:pPr>
            <a:r>
              <a:rPr lang="en-US" sz="7200" dirty="0" smtClean="0"/>
              <a:t>One key </a:t>
            </a:r>
            <a:r>
              <a:rPr lang="en-US" sz="7200" dirty="0"/>
              <a:t>s</a:t>
            </a:r>
            <a:r>
              <a:rPr lang="en-US" sz="7200" dirty="0" smtClean="0"/>
              <a:t>olution to ending wasted food in Maine is our Solution 4: “Building Maine’s </a:t>
            </a:r>
            <a:r>
              <a:rPr lang="en-US" sz="7200" dirty="0" smtClean="0"/>
              <a:t>farm food </a:t>
            </a:r>
            <a:r>
              <a:rPr lang="en-US" sz="7200" dirty="0" smtClean="0"/>
              <a:t>infrastructure”.  </a:t>
            </a:r>
            <a:endParaRPr lang="en-US" dirty="0" smtClean="0"/>
          </a:p>
          <a:p>
            <a:pPr>
              <a:lnSpc>
                <a:spcPct val="100000"/>
              </a:lnSpc>
            </a:pPr>
            <a:r>
              <a:rPr lang="en-US" sz="7200" dirty="0" smtClean="0"/>
              <a:t>On-farm food loss (primarily excess or unsellable/”ugly” produce) is the 33.7% of edible food grown that remains unharvested and is plowed under – according to a 2019 Santa Clara University research study.</a:t>
            </a:r>
          </a:p>
          <a:p>
            <a:pPr>
              <a:lnSpc>
                <a:spcPct val="150000"/>
              </a:lnSpc>
            </a:pPr>
            <a:r>
              <a:rPr lang="en-US" sz="7200" dirty="0" smtClean="0"/>
              <a:t>Maine’s geography means transportation challenges that lead to additional farm food loss.</a:t>
            </a:r>
          </a:p>
          <a:p>
            <a:pPr>
              <a:lnSpc>
                <a:spcPct val="150000"/>
              </a:lnSpc>
            </a:pPr>
            <a:r>
              <a:rPr lang="en-US" sz="7200" dirty="0" smtClean="0"/>
              <a:t>Shortage </a:t>
            </a:r>
            <a:r>
              <a:rPr lang="en-US" sz="7200" dirty="0" smtClean="0"/>
              <a:t>of cold storage and freezing capacity in Maine contributes to farm food loss.</a:t>
            </a:r>
          </a:p>
          <a:p>
            <a:pPr>
              <a:lnSpc>
                <a:spcPct val="150000"/>
              </a:lnSpc>
            </a:pPr>
            <a:r>
              <a:rPr lang="en-US" sz="7200" dirty="0" smtClean="0"/>
              <a:t>Maine’s current shortage of fresh food processing facilities leads to unnecessary farm food loss.</a:t>
            </a:r>
          </a:p>
          <a:p>
            <a:pPr>
              <a:lnSpc>
                <a:spcPct val="120000"/>
              </a:lnSpc>
            </a:pPr>
            <a:r>
              <a:rPr lang="en-US" sz="7200" dirty="0" smtClean="0"/>
              <a:t>Good Shepherd Food Bank created a successful “Mainers Feeding Mainers” farm coop program to </a:t>
            </a:r>
            <a:r>
              <a:rPr lang="en-US" sz="7200" dirty="0" smtClean="0"/>
              <a:t>purchase potentially wasted </a:t>
            </a:r>
            <a:r>
              <a:rPr lang="en-US" sz="7200" dirty="0" smtClean="0"/>
              <a:t>excess fresh healthy food and distribute </a:t>
            </a:r>
            <a:r>
              <a:rPr lang="en-US" sz="7200" dirty="0" smtClean="0"/>
              <a:t>through </a:t>
            </a:r>
            <a:r>
              <a:rPr lang="en-US" sz="7200" dirty="0" smtClean="0"/>
              <a:t>Food Bank.</a:t>
            </a:r>
          </a:p>
          <a:p>
            <a:pPr marL="114300" indent="0">
              <a:lnSpc>
                <a:spcPct val="120000"/>
              </a:lnSpc>
              <a:buNone/>
            </a:pPr>
            <a:r>
              <a:rPr lang="en-US" sz="7200" dirty="0"/>
              <a:t> </a:t>
            </a:r>
            <a:r>
              <a:rPr lang="en-US" sz="7200" dirty="0" smtClean="0"/>
              <a:t>    </a:t>
            </a:r>
            <a:endParaRPr lang="en-US" sz="2000" dirty="0" smtClean="0"/>
          </a:p>
          <a:p>
            <a:pPr marL="114300" indent="0">
              <a:lnSpc>
                <a:spcPct val="150000"/>
              </a:lnSpc>
              <a:buNone/>
            </a:pPr>
            <a:r>
              <a:rPr lang="en-US" sz="2000" dirty="0" smtClean="0"/>
              <a:t>					</a:t>
            </a:r>
            <a:r>
              <a:rPr lang="en-US" dirty="0" smtClean="0"/>
              <a:t>			</a:t>
            </a:r>
            <a:endParaRPr lang="en-US" dirty="0"/>
          </a:p>
        </p:txBody>
      </p:sp>
      <p:sp>
        <p:nvSpPr>
          <p:cNvPr id="7" name="Frame 6">
            <a:extLst>
              <a:ext uri="{FF2B5EF4-FFF2-40B4-BE49-F238E27FC236}">
                <a16:creationId xmlns:a16="http://schemas.microsoft.com/office/drawing/2014/main" id="{173F05BD-B0AE-EB47-BF80-76CF7B67C391}"/>
              </a:ext>
            </a:extLst>
          </p:cNvPr>
          <p:cNvSpPr/>
          <p:nvPr/>
        </p:nvSpPr>
        <p:spPr>
          <a:xfrm>
            <a:off x="284588" y="344809"/>
            <a:ext cx="11318561" cy="1092614"/>
          </a:xfrm>
          <a:prstGeom prst="frame">
            <a:avLst>
              <a:gd name="adj1" fmla="val 6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https://plantingseedsblog.cdfa.ca.gov/wordpress/wp-content/uploads/2019/08/Food-was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01" y="4738869"/>
            <a:ext cx="2796639" cy="1857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tten apples on 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9255" y="4608670"/>
            <a:ext cx="2801894" cy="18656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ACAFAD07-99BF-BD43-83E1-8C5B9ED7D113}"/>
              </a:ext>
            </a:extLst>
          </p:cNvPr>
          <p:cNvPicPr>
            <a:picLocks noChangeAspect="1"/>
          </p:cNvPicPr>
          <p:nvPr/>
        </p:nvPicPr>
        <p:blipFill>
          <a:blip r:embed="rId5"/>
          <a:stretch>
            <a:fillRect/>
          </a:stretch>
        </p:blipFill>
        <p:spPr>
          <a:xfrm>
            <a:off x="4739415" y="5317012"/>
            <a:ext cx="2809465" cy="1130372"/>
          </a:xfrm>
          <a:prstGeom prst="rect">
            <a:avLst/>
          </a:prstGeom>
        </p:spPr>
      </p:pic>
    </p:spTree>
    <p:extLst>
      <p:ext uri="{BB962C8B-B14F-4D97-AF65-F5344CB8AC3E}">
        <p14:creationId xmlns:p14="http://schemas.microsoft.com/office/powerpoint/2010/main" val="25936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3" name="Rectangle 2"/>
          <p:cNvSpPr/>
          <p:nvPr/>
        </p:nvSpPr>
        <p:spPr>
          <a:xfrm>
            <a:off x="1175478" y="1628609"/>
            <a:ext cx="9627017" cy="461665"/>
          </a:xfrm>
          <a:prstGeom prst="rect">
            <a:avLst/>
          </a:prstGeom>
        </p:spPr>
        <p:txBody>
          <a:bodyPr wrap="square">
            <a:spAutoFit/>
          </a:bodyPr>
          <a:lstStyle/>
          <a:p>
            <a:pPr algn="ctr"/>
            <a:r>
              <a:rPr lang="en-US" sz="2400" b="1" dirty="0" smtClean="0">
                <a:solidFill>
                  <a:schemeClr val="accent5">
                    <a:lumMod val="75000"/>
                  </a:schemeClr>
                </a:solidFill>
              </a:rPr>
              <a:t>Create a </a:t>
            </a:r>
            <a:r>
              <a:rPr lang="en-US" sz="2400" b="1" dirty="0" smtClean="0">
                <a:solidFill>
                  <a:schemeClr val="accent5">
                    <a:lumMod val="75000"/>
                  </a:schemeClr>
                </a:solidFill>
              </a:rPr>
              <a:t>Social </a:t>
            </a:r>
            <a:r>
              <a:rPr lang="en-US" sz="2400" b="1" dirty="0">
                <a:solidFill>
                  <a:schemeClr val="accent5">
                    <a:lumMod val="75000"/>
                  </a:schemeClr>
                </a:solidFill>
              </a:rPr>
              <a:t>Benefit </a:t>
            </a:r>
            <a:r>
              <a:rPr lang="en-US" sz="2400" b="1" dirty="0" smtClean="0">
                <a:solidFill>
                  <a:schemeClr val="accent5">
                    <a:lumMod val="75000"/>
                  </a:schemeClr>
                </a:solidFill>
              </a:rPr>
              <a:t>“Upcycled Food” Brand </a:t>
            </a:r>
            <a:r>
              <a:rPr lang="en-US" sz="2400" b="1" dirty="0">
                <a:solidFill>
                  <a:schemeClr val="accent5">
                    <a:lumMod val="75000"/>
                  </a:schemeClr>
                </a:solidFill>
              </a:rPr>
              <a:t>- Pilot</a:t>
            </a:r>
          </a:p>
        </p:txBody>
      </p:sp>
      <p:sp>
        <p:nvSpPr>
          <p:cNvPr id="7" name="TextBox 6"/>
          <p:cNvSpPr txBox="1"/>
          <p:nvPr/>
        </p:nvSpPr>
        <p:spPr>
          <a:xfrm>
            <a:off x="418012" y="2166382"/>
            <a:ext cx="11534502" cy="4555093"/>
          </a:xfrm>
          <a:prstGeom prst="rect">
            <a:avLst/>
          </a:prstGeom>
          <a:noFill/>
        </p:spPr>
        <p:txBody>
          <a:bodyPr wrap="square" rtlCol="0">
            <a:spAutoFit/>
          </a:bodyPr>
          <a:lstStyle/>
          <a:p>
            <a:r>
              <a:rPr lang="en-US" sz="1800" b="1" u="sng" dirty="0" smtClean="0"/>
              <a:t>Objectives</a:t>
            </a:r>
            <a:r>
              <a:rPr lang="en-US" sz="1800" b="1" dirty="0" smtClean="0"/>
              <a:t>:</a:t>
            </a:r>
          </a:p>
          <a:p>
            <a:endParaRPr lang="en-US" sz="1800" dirty="0" smtClean="0"/>
          </a:p>
          <a:p>
            <a:r>
              <a:rPr lang="en-US" sz="1800" b="1" dirty="0"/>
              <a:t>Reduce wasted food </a:t>
            </a:r>
            <a:r>
              <a:rPr lang="en-US" sz="1800" dirty="0"/>
              <a:t>(nutritional, $ value) </a:t>
            </a:r>
            <a:r>
              <a:rPr lang="en-US" sz="1800" b="1" dirty="0"/>
              <a:t>and related wasted key resources </a:t>
            </a:r>
            <a:r>
              <a:rPr lang="en-US" sz="1800" dirty="0"/>
              <a:t>(water, energy, labor, soil)</a:t>
            </a:r>
          </a:p>
          <a:p>
            <a:endParaRPr lang="en-US" sz="1800" dirty="0"/>
          </a:p>
          <a:p>
            <a:r>
              <a:rPr lang="en-US" sz="1800" b="1" dirty="0"/>
              <a:t>Reduce food insecurity</a:t>
            </a:r>
            <a:r>
              <a:rPr lang="en-US" sz="1800" dirty="0"/>
              <a:t> </a:t>
            </a:r>
            <a:r>
              <a:rPr lang="en-US" sz="1800" b="1" dirty="0"/>
              <a:t>and improve access to nutritious local food for all Maine region consumers</a:t>
            </a:r>
            <a:r>
              <a:rPr lang="en-US" sz="1800" dirty="0"/>
              <a:t> (retail, food service, food bank) </a:t>
            </a:r>
            <a:endParaRPr lang="en-US" sz="1800" dirty="0" smtClean="0"/>
          </a:p>
          <a:p>
            <a:endParaRPr lang="en-US" sz="1800" dirty="0"/>
          </a:p>
          <a:p>
            <a:r>
              <a:rPr lang="en-US" sz="1800" b="1" dirty="0" smtClean="0"/>
              <a:t>Develop </a:t>
            </a:r>
            <a:r>
              <a:rPr lang="en-US" sz="1800" b="1" dirty="0"/>
              <a:t>resilient local Maine region food supply chain </a:t>
            </a:r>
            <a:r>
              <a:rPr lang="en-US" sz="1800" dirty="0"/>
              <a:t>(producers, inventory/storage, processing, transportation, retail)</a:t>
            </a:r>
          </a:p>
          <a:p>
            <a:endParaRPr lang="en-US" sz="1800" dirty="0" smtClean="0"/>
          </a:p>
          <a:p>
            <a:r>
              <a:rPr lang="en-US" sz="1800" dirty="0" smtClean="0"/>
              <a:t>Build </a:t>
            </a:r>
            <a:r>
              <a:rPr lang="en-US" sz="1800" b="1" dirty="0" smtClean="0"/>
              <a:t>sustainable local Maine region farming and agriculture economy and </a:t>
            </a:r>
            <a:r>
              <a:rPr lang="en-US" sz="1800" b="1" dirty="0" smtClean="0"/>
              <a:t>workforce</a:t>
            </a:r>
            <a:endParaRPr lang="en-US" sz="1800" dirty="0"/>
          </a:p>
          <a:p>
            <a:endParaRPr lang="en-US" sz="1800" dirty="0"/>
          </a:p>
          <a:p>
            <a:r>
              <a:rPr lang="en-US" sz="1800" b="1" dirty="0" smtClean="0"/>
              <a:t>Reduce climate impact of wasted food and </a:t>
            </a:r>
            <a:r>
              <a:rPr lang="en-US" sz="1800" dirty="0" smtClean="0"/>
              <a:t>through decreased landfilling and transportation </a:t>
            </a:r>
          </a:p>
          <a:p>
            <a:endParaRPr lang="en-US" dirty="0"/>
          </a:p>
          <a:p>
            <a:endParaRPr lang="en-US" dirty="0" smtClean="0"/>
          </a:p>
          <a:p>
            <a:endParaRPr lang="en-US" dirty="0"/>
          </a:p>
          <a:p>
            <a:r>
              <a:rPr lang="en-US" dirty="0" smtClean="0"/>
              <a:t> </a:t>
            </a:r>
            <a:endParaRPr lang="en-US" dirty="0"/>
          </a:p>
        </p:txBody>
      </p:sp>
      <p:sp>
        <p:nvSpPr>
          <p:cNvPr id="8" name="Frame 7">
            <a:extLst>
              <a:ext uri="{FF2B5EF4-FFF2-40B4-BE49-F238E27FC236}">
                <a16:creationId xmlns:a16="http://schemas.microsoft.com/office/drawing/2014/main" id="{173F05BD-B0AE-EB47-BF80-76CF7B67C391}"/>
              </a:ext>
            </a:extLst>
          </p:cNvPr>
          <p:cNvSpPr/>
          <p:nvPr/>
        </p:nvSpPr>
        <p:spPr>
          <a:xfrm>
            <a:off x="418012" y="300446"/>
            <a:ext cx="11331090" cy="1126084"/>
          </a:xfrm>
          <a:prstGeom prst="frame">
            <a:avLst>
              <a:gd name="adj1" fmla="val 6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595086" y="635790"/>
            <a:ext cx="11154015" cy="707886"/>
          </a:xfrm>
          <a:prstGeom prst="rect">
            <a:avLst/>
          </a:prstGeom>
        </p:spPr>
        <p:txBody>
          <a:bodyPr wrap="none">
            <a:spAutoFit/>
          </a:bodyPr>
          <a:lstStyle/>
          <a:p>
            <a:r>
              <a:rPr lang="en-US" sz="4000" b="1" dirty="0"/>
              <a:t>Solution 4: Build Maine’s Food Infrastructure</a:t>
            </a:r>
            <a:endParaRPr lang="en-US" sz="4000" dirty="0"/>
          </a:p>
        </p:txBody>
      </p:sp>
      <p:pic>
        <p:nvPicPr>
          <p:cNvPr id="10" name="Picture 9" descr="A close up of a sign&#10;&#10;Description automatically generated">
            <a:extLst>
              <a:ext uri="{FF2B5EF4-FFF2-40B4-BE49-F238E27FC236}">
                <a16:creationId xmlns:a16="http://schemas.microsoft.com/office/drawing/2014/main" id="{ACAFAD07-99BF-BD43-83E1-8C5B9ED7D113}"/>
              </a:ext>
            </a:extLst>
          </p:cNvPr>
          <p:cNvPicPr>
            <a:picLocks noChangeAspect="1"/>
          </p:cNvPicPr>
          <p:nvPr/>
        </p:nvPicPr>
        <p:blipFill>
          <a:blip r:embed="rId2"/>
          <a:stretch>
            <a:fillRect/>
          </a:stretch>
        </p:blipFill>
        <p:spPr>
          <a:xfrm>
            <a:off x="4584254" y="5864459"/>
            <a:ext cx="2130056" cy="857016"/>
          </a:xfrm>
          <a:prstGeom prst="rect">
            <a:avLst/>
          </a:prstGeom>
        </p:spPr>
      </p:pic>
    </p:spTree>
    <p:extLst>
      <p:ext uri="{BB962C8B-B14F-4D97-AF65-F5344CB8AC3E}">
        <p14:creationId xmlns:p14="http://schemas.microsoft.com/office/powerpoint/2010/main" val="175359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3" name="Rectangle 2"/>
          <p:cNvSpPr/>
          <p:nvPr/>
        </p:nvSpPr>
        <p:spPr>
          <a:xfrm>
            <a:off x="1175478" y="1628609"/>
            <a:ext cx="9627017" cy="461665"/>
          </a:xfrm>
          <a:prstGeom prst="rect">
            <a:avLst/>
          </a:prstGeom>
        </p:spPr>
        <p:txBody>
          <a:bodyPr wrap="square">
            <a:spAutoFit/>
          </a:bodyPr>
          <a:lstStyle/>
          <a:p>
            <a:pPr algn="ctr"/>
            <a:r>
              <a:rPr lang="en-US" sz="2400" b="1" dirty="0" smtClean="0">
                <a:solidFill>
                  <a:schemeClr val="accent5">
                    <a:lumMod val="75000"/>
                  </a:schemeClr>
                </a:solidFill>
              </a:rPr>
              <a:t>Create a </a:t>
            </a:r>
            <a:r>
              <a:rPr lang="en-US" sz="2400" b="1" dirty="0" smtClean="0">
                <a:solidFill>
                  <a:schemeClr val="accent5">
                    <a:lumMod val="75000"/>
                  </a:schemeClr>
                </a:solidFill>
              </a:rPr>
              <a:t>Social </a:t>
            </a:r>
            <a:r>
              <a:rPr lang="en-US" sz="2400" b="1" dirty="0">
                <a:solidFill>
                  <a:schemeClr val="accent5">
                    <a:lumMod val="75000"/>
                  </a:schemeClr>
                </a:solidFill>
              </a:rPr>
              <a:t>Benefit </a:t>
            </a:r>
            <a:r>
              <a:rPr lang="en-US" sz="2400" b="1" dirty="0" smtClean="0">
                <a:solidFill>
                  <a:schemeClr val="accent5">
                    <a:lumMod val="75000"/>
                  </a:schemeClr>
                </a:solidFill>
              </a:rPr>
              <a:t>“Upcycled Food” Brand </a:t>
            </a:r>
            <a:r>
              <a:rPr lang="en-US" sz="2400" b="1" dirty="0">
                <a:solidFill>
                  <a:schemeClr val="accent5">
                    <a:lumMod val="75000"/>
                  </a:schemeClr>
                </a:solidFill>
              </a:rPr>
              <a:t>- Pilot</a:t>
            </a:r>
          </a:p>
        </p:txBody>
      </p:sp>
      <p:sp>
        <p:nvSpPr>
          <p:cNvPr id="7" name="TextBox 6"/>
          <p:cNvSpPr txBox="1"/>
          <p:nvPr/>
        </p:nvSpPr>
        <p:spPr>
          <a:xfrm>
            <a:off x="418012" y="2166382"/>
            <a:ext cx="11534502" cy="5170646"/>
          </a:xfrm>
          <a:prstGeom prst="rect">
            <a:avLst/>
          </a:prstGeom>
          <a:noFill/>
        </p:spPr>
        <p:txBody>
          <a:bodyPr wrap="square" rtlCol="0">
            <a:spAutoFit/>
          </a:bodyPr>
          <a:lstStyle/>
          <a:p>
            <a:r>
              <a:rPr lang="en-US" sz="1800" b="1" u="sng" dirty="0" smtClean="0"/>
              <a:t>Methodology</a:t>
            </a:r>
            <a:r>
              <a:rPr lang="en-US" sz="1800" b="1" dirty="0" smtClean="0"/>
              <a:t>:</a:t>
            </a:r>
            <a:endParaRPr lang="en-US" sz="1800" b="1" dirty="0" smtClean="0"/>
          </a:p>
          <a:p>
            <a:endParaRPr lang="en-US" sz="1800" dirty="0" smtClean="0"/>
          </a:p>
          <a:p>
            <a:pPr marL="342900" indent="-342900">
              <a:buAutoNum type="arabicPeriod"/>
            </a:pPr>
            <a:r>
              <a:rPr lang="en-US" sz="1800" b="1" dirty="0" smtClean="0"/>
              <a:t>Identify excess farm food surplus opportunity – type, quantity and location (USDA, MFT, MOFGA).</a:t>
            </a:r>
          </a:p>
          <a:p>
            <a:pPr marL="342900" indent="-342900">
              <a:buAutoNum type="arabicPeriod"/>
            </a:pPr>
            <a:endParaRPr lang="en-US" sz="1800" b="1" dirty="0"/>
          </a:p>
          <a:p>
            <a:pPr marL="342900" indent="-342900">
              <a:buAutoNum type="arabicPeriod"/>
            </a:pPr>
            <a:r>
              <a:rPr lang="en-US" sz="1800" b="1" dirty="0" smtClean="0"/>
              <a:t>Research successful social benefit, upcycled food brand economic models: Upcycled Food Association, </a:t>
            </a:r>
            <a:r>
              <a:rPr lang="en-US" sz="1800" b="1" dirty="0" err="1" smtClean="0"/>
              <a:t>Matriark</a:t>
            </a:r>
            <a:r>
              <a:rPr lang="en-US" sz="1800" b="1" dirty="0" smtClean="0"/>
              <a:t> Foods, Feeding America/Food Bank initiatives, </a:t>
            </a:r>
            <a:r>
              <a:rPr lang="en-US" sz="1800" b="1" dirty="0" err="1" smtClean="0"/>
              <a:t>Philabundance</a:t>
            </a:r>
            <a:endParaRPr lang="en-US" sz="1800" dirty="0" smtClean="0"/>
          </a:p>
          <a:p>
            <a:pPr marL="342900" indent="-342900">
              <a:buAutoNum type="arabicPeriod"/>
            </a:pPr>
            <a:endParaRPr lang="en-US" sz="1800" dirty="0"/>
          </a:p>
          <a:p>
            <a:pPr marL="342900" indent="-342900">
              <a:buAutoNum type="arabicPeriod"/>
            </a:pPr>
            <a:r>
              <a:rPr lang="en-US" sz="1800" b="1" dirty="0" smtClean="0"/>
              <a:t>Identify potential manufacturers and target food service/retail customers: Hannaford, MDOC, Sodexo, DOE, Good Shepherd, MGFPA.</a:t>
            </a:r>
          </a:p>
          <a:p>
            <a:pPr marL="342900" indent="-342900">
              <a:buAutoNum type="arabicPeriod"/>
            </a:pPr>
            <a:endParaRPr lang="en-US" sz="1800" b="1" dirty="0"/>
          </a:p>
          <a:p>
            <a:pPr marL="342900" indent="-342900">
              <a:buAutoNum type="arabicPeriod"/>
            </a:pPr>
            <a:r>
              <a:rPr lang="en-US" sz="1800" b="1" dirty="0" smtClean="0"/>
              <a:t>Develop pilot project to create a sustainable/profitable, long-term business plan.</a:t>
            </a:r>
          </a:p>
          <a:p>
            <a:pPr marL="342900" indent="-342900">
              <a:buAutoNum type="arabicPeriod"/>
            </a:pPr>
            <a:endParaRPr lang="en-US" sz="1800" dirty="0"/>
          </a:p>
          <a:p>
            <a:pPr marL="342900" indent="-342900">
              <a:buAutoNum type="arabicPeriod"/>
            </a:pPr>
            <a:endParaRPr lang="en-US" sz="1800" dirty="0"/>
          </a:p>
          <a:p>
            <a:endParaRPr lang="en-US" sz="1800" dirty="0"/>
          </a:p>
          <a:p>
            <a:endParaRPr lang="en-US" sz="1800" dirty="0"/>
          </a:p>
          <a:p>
            <a:endParaRPr lang="en-US" sz="1800" dirty="0" smtClean="0"/>
          </a:p>
          <a:p>
            <a:endParaRPr lang="en-US" dirty="0" smtClean="0"/>
          </a:p>
          <a:p>
            <a:endParaRPr lang="en-US" dirty="0"/>
          </a:p>
          <a:p>
            <a:r>
              <a:rPr lang="en-US" dirty="0" smtClean="0"/>
              <a:t> </a:t>
            </a:r>
            <a:endParaRPr lang="en-US" dirty="0"/>
          </a:p>
        </p:txBody>
      </p:sp>
      <p:sp>
        <p:nvSpPr>
          <p:cNvPr id="8" name="Frame 7">
            <a:extLst>
              <a:ext uri="{FF2B5EF4-FFF2-40B4-BE49-F238E27FC236}">
                <a16:creationId xmlns:a16="http://schemas.microsoft.com/office/drawing/2014/main" id="{173F05BD-B0AE-EB47-BF80-76CF7B67C391}"/>
              </a:ext>
            </a:extLst>
          </p:cNvPr>
          <p:cNvSpPr/>
          <p:nvPr/>
        </p:nvSpPr>
        <p:spPr>
          <a:xfrm>
            <a:off x="418012" y="300446"/>
            <a:ext cx="11331090" cy="1126084"/>
          </a:xfrm>
          <a:prstGeom prst="frame">
            <a:avLst>
              <a:gd name="adj1" fmla="val 66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595086" y="635790"/>
            <a:ext cx="11154015" cy="707886"/>
          </a:xfrm>
          <a:prstGeom prst="rect">
            <a:avLst/>
          </a:prstGeom>
        </p:spPr>
        <p:txBody>
          <a:bodyPr wrap="none">
            <a:spAutoFit/>
          </a:bodyPr>
          <a:lstStyle/>
          <a:p>
            <a:r>
              <a:rPr lang="en-US" sz="4000" b="1" dirty="0"/>
              <a:t>Solution 4: Build Maine’s Food Infrastructure</a:t>
            </a:r>
            <a:endParaRPr lang="en-US" sz="4000" dirty="0"/>
          </a:p>
        </p:txBody>
      </p:sp>
      <p:pic>
        <p:nvPicPr>
          <p:cNvPr id="10" name="Picture 9" descr="A close up of a sign&#10;&#10;Description automatically generated">
            <a:extLst>
              <a:ext uri="{FF2B5EF4-FFF2-40B4-BE49-F238E27FC236}">
                <a16:creationId xmlns:a16="http://schemas.microsoft.com/office/drawing/2014/main" id="{ACAFAD07-99BF-BD43-83E1-8C5B9ED7D113}"/>
              </a:ext>
            </a:extLst>
          </p:cNvPr>
          <p:cNvPicPr>
            <a:picLocks noChangeAspect="1"/>
          </p:cNvPicPr>
          <p:nvPr/>
        </p:nvPicPr>
        <p:blipFill>
          <a:blip r:embed="rId2"/>
          <a:stretch>
            <a:fillRect/>
          </a:stretch>
        </p:blipFill>
        <p:spPr>
          <a:xfrm>
            <a:off x="4584254" y="5681896"/>
            <a:ext cx="2130056" cy="857016"/>
          </a:xfrm>
          <a:prstGeom prst="rect">
            <a:avLst/>
          </a:prstGeom>
        </p:spPr>
      </p:pic>
    </p:spTree>
    <p:extLst>
      <p:ext uri="{BB962C8B-B14F-4D97-AF65-F5344CB8AC3E}">
        <p14:creationId xmlns:p14="http://schemas.microsoft.com/office/powerpoint/2010/main" val="2501883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3" name="Rectangle 2"/>
          <p:cNvSpPr/>
          <p:nvPr/>
        </p:nvSpPr>
        <p:spPr>
          <a:xfrm>
            <a:off x="2161350" y="521297"/>
            <a:ext cx="8183651" cy="461665"/>
          </a:xfrm>
          <a:prstGeom prst="rect">
            <a:avLst/>
          </a:prstGeom>
        </p:spPr>
        <p:txBody>
          <a:bodyPr wrap="none">
            <a:spAutoFit/>
          </a:bodyPr>
          <a:lstStyle/>
          <a:p>
            <a:pPr algn="ctr"/>
            <a:r>
              <a:rPr lang="en-US" sz="2400" b="1" dirty="0">
                <a:solidFill>
                  <a:schemeClr val="accent5">
                    <a:lumMod val="75000"/>
                  </a:schemeClr>
                </a:solidFill>
              </a:rPr>
              <a:t>"Mainers Feeding Mainers" Social Benefit Brand - Pilot</a:t>
            </a:r>
          </a:p>
        </p:txBody>
      </p:sp>
      <p:pic>
        <p:nvPicPr>
          <p:cNvPr id="4" name="Picture 3">
            <a:extLst>
              <a:ext uri="{FF2B5EF4-FFF2-40B4-BE49-F238E27FC236}">
                <a16:creationId xmlns:a16="http://schemas.microsoft.com/office/drawing/2014/main" id="{43CFCD9F-249A-A742-9EEB-8C0FE618ED56}"/>
              </a:ext>
            </a:extLst>
          </p:cNvPr>
          <p:cNvPicPr>
            <a:picLocks noChangeAspect="1"/>
          </p:cNvPicPr>
          <p:nvPr/>
        </p:nvPicPr>
        <p:blipFill>
          <a:blip r:embed="rId2"/>
          <a:stretch>
            <a:fillRect/>
          </a:stretch>
        </p:blipFill>
        <p:spPr>
          <a:xfrm>
            <a:off x="5668703" y="1155388"/>
            <a:ext cx="1222039" cy="1897241"/>
          </a:xfrm>
          <a:prstGeom prst="rect">
            <a:avLst/>
          </a:prstGeom>
          <a:ln w="19050">
            <a:solidFill>
              <a:schemeClr val="tx1"/>
            </a:solidFill>
          </a:ln>
        </p:spPr>
      </p:pic>
      <p:sp>
        <p:nvSpPr>
          <p:cNvPr id="6" name="TextBox 5"/>
          <p:cNvSpPr txBox="1"/>
          <p:nvPr/>
        </p:nvSpPr>
        <p:spPr>
          <a:xfrm>
            <a:off x="899886" y="3052629"/>
            <a:ext cx="10711543" cy="2308324"/>
          </a:xfrm>
          <a:prstGeom prst="rect">
            <a:avLst/>
          </a:prstGeom>
          <a:noFill/>
        </p:spPr>
        <p:txBody>
          <a:bodyPr wrap="square" rtlCol="0">
            <a:spAutoFit/>
          </a:bodyPr>
          <a:lstStyle/>
          <a:p>
            <a:r>
              <a:rPr lang="en-US" sz="2400" b="1" dirty="0" smtClean="0"/>
              <a:t>Positioning:</a:t>
            </a:r>
            <a:endParaRPr lang="en-US" sz="2400" i="1" dirty="0"/>
          </a:p>
          <a:p>
            <a:r>
              <a:rPr lang="en-US" sz="2400" i="1" dirty="0" smtClean="0">
                <a:solidFill>
                  <a:schemeClr val="accent5">
                    <a:lumMod val="75000"/>
                  </a:schemeClr>
                </a:solidFill>
              </a:rPr>
              <a:t>For Maine region consumers who want an easy way to eat healthy, local foods that supports their community, our social benefit brand offers a popular range of healthy and delicious foods made from local </a:t>
            </a:r>
            <a:r>
              <a:rPr lang="en-US" sz="2400" i="1" dirty="0" smtClean="0">
                <a:solidFill>
                  <a:schemeClr val="accent5">
                    <a:lumMod val="75000"/>
                  </a:schemeClr>
                </a:solidFill>
              </a:rPr>
              <a:t>farm </a:t>
            </a:r>
            <a:r>
              <a:rPr lang="en-US" sz="2400" i="1" dirty="0" smtClean="0">
                <a:solidFill>
                  <a:schemeClr val="accent5">
                    <a:lumMod val="75000"/>
                  </a:schemeClr>
                </a:solidFill>
              </a:rPr>
              <a:t>surplus – produce, dairy, grains, and </a:t>
            </a:r>
            <a:r>
              <a:rPr lang="en-US" sz="2400" i="1" dirty="0" smtClean="0">
                <a:solidFill>
                  <a:schemeClr val="accent5">
                    <a:lumMod val="75000"/>
                  </a:schemeClr>
                </a:solidFill>
              </a:rPr>
              <a:t>more. </a:t>
            </a:r>
            <a:r>
              <a:rPr lang="en-US" sz="2400" i="1" dirty="0" smtClean="0">
                <a:solidFill>
                  <a:schemeClr val="accent5">
                    <a:lumMod val="75000"/>
                  </a:schemeClr>
                </a:solidFill>
              </a:rPr>
              <a:t>A portion of all sales will be used to provide product to Maine’s charitable food system.</a:t>
            </a:r>
            <a:endParaRPr lang="en-US" sz="2400" i="1" dirty="0">
              <a:solidFill>
                <a:schemeClr val="accent5">
                  <a:lumMod val="75000"/>
                </a:schemeClr>
              </a:solidFill>
            </a:endParaRPr>
          </a:p>
        </p:txBody>
      </p:sp>
      <p:pic>
        <p:nvPicPr>
          <p:cNvPr id="7" name="Picture 6" descr="A close up of a sign&#10;&#10;Description automatically generated">
            <a:extLst>
              <a:ext uri="{FF2B5EF4-FFF2-40B4-BE49-F238E27FC236}">
                <a16:creationId xmlns:a16="http://schemas.microsoft.com/office/drawing/2014/main" id="{ACAFAD07-99BF-BD43-83E1-8C5B9ED7D113}"/>
              </a:ext>
            </a:extLst>
          </p:cNvPr>
          <p:cNvPicPr>
            <a:picLocks noChangeAspect="1"/>
          </p:cNvPicPr>
          <p:nvPr/>
        </p:nvPicPr>
        <p:blipFill>
          <a:blip r:embed="rId3"/>
          <a:stretch>
            <a:fillRect/>
          </a:stretch>
        </p:blipFill>
        <p:spPr>
          <a:xfrm>
            <a:off x="4923639" y="5620436"/>
            <a:ext cx="2712165" cy="1091224"/>
          </a:xfrm>
          <a:prstGeom prst="rect">
            <a:avLst/>
          </a:prstGeom>
        </p:spPr>
      </p:pic>
    </p:spTree>
    <p:extLst>
      <p:ext uri="{BB962C8B-B14F-4D97-AF65-F5344CB8AC3E}">
        <p14:creationId xmlns:p14="http://schemas.microsoft.com/office/powerpoint/2010/main" val="96864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3" name="Rectangle 2"/>
          <p:cNvSpPr/>
          <p:nvPr/>
        </p:nvSpPr>
        <p:spPr>
          <a:xfrm>
            <a:off x="2161350" y="521297"/>
            <a:ext cx="8183651" cy="461665"/>
          </a:xfrm>
          <a:prstGeom prst="rect">
            <a:avLst/>
          </a:prstGeom>
        </p:spPr>
        <p:txBody>
          <a:bodyPr wrap="none">
            <a:spAutoFit/>
          </a:bodyPr>
          <a:lstStyle/>
          <a:p>
            <a:pPr algn="ctr"/>
            <a:r>
              <a:rPr lang="en-US" sz="2400" b="1" dirty="0">
                <a:solidFill>
                  <a:schemeClr val="accent5">
                    <a:lumMod val="75000"/>
                  </a:schemeClr>
                </a:solidFill>
              </a:rPr>
              <a:t>"Mainers Feeding Mainers" Social Benefit Brand - Pilot</a:t>
            </a:r>
          </a:p>
        </p:txBody>
      </p:sp>
      <p:pic>
        <p:nvPicPr>
          <p:cNvPr id="4" name="Picture 3">
            <a:extLst>
              <a:ext uri="{FF2B5EF4-FFF2-40B4-BE49-F238E27FC236}">
                <a16:creationId xmlns:a16="http://schemas.microsoft.com/office/drawing/2014/main" id="{43CFCD9F-249A-A742-9EEB-8C0FE618ED56}"/>
              </a:ext>
            </a:extLst>
          </p:cNvPr>
          <p:cNvPicPr>
            <a:picLocks noChangeAspect="1"/>
          </p:cNvPicPr>
          <p:nvPr/>
        </p:nvPicPr>
        <p:blipFill>
          <a:blip r:embed="rId2"/>
          <a:stretch>
            <a:fillRect/>
          </a:stretch>
        </p:blipFill>
        <p:spPr>
          <a:xfrm>
            <a:off x="560128" y="298263"/>
            <a:ext cx="1222039" cy="1897241"/>
          </a:xfrm>
          <a:prstGeom prst="rect">
            <a:avLst/>
          </a:prstGeom>
          <a:ln w="19050">
            <a:solidFill>
              <a:schemeClr val="tx1"/>
            </a:solidFill>
          </a:ln>
        </p:spPr>
      </p:pic>
      <p:sp>
        <p:nvSpPr>
          <p:cNvPr id="8" name="Rectangle 7"/>
          <p:cNvSpPr/>
          <p:nvPr/>
        </p:nvSpPr>
        <p:spPr>
          <a:xfrm>
            <a:off x="2161350" y="1326768"/>
            <a:ext cx="10671544" cy="400110"/>
          </a:xfrm>
          <a:prstGeom prst="rect">
            <a:avLst/>
          </a:prstGeom>
        </p:spPr>
        <p:txBody>
          <a:bodyPr wrap="square">
            <a:spAutoFit/>
          </a:bodyPr>
          <a:lstStyle/>
          <a:p>
            <a:r>
              <a:rPr lang="en-US" sz="2000" b="1" u="sng" dirty="0"/>
              <a:t>Phase I Products </a:t>
            </a:r>
            <a:r>
              <a:rPr lang="en-US" sz="2000" b="1" u="sng" dirty="0" smtClean="0"/>
              <a:t>(“bes</a:t>
            </a:r>
            <a:r>
              <a:rPr lang="en-US" sz="2000" b="1" u="sng" dirty="0" smtClean="0"/>
              <a:t>t-sellers” for </a:t>
            </a:r>
            <a:r>
              <a:rPr lang="en-US" sz="2000" b="1" u="sng" dirty="0" smtClean="0"/>
              <a:t>Hannaford and Good </a:t>
            </a:r>
            <a:r>
              <a:rPr lang="en-US" sz="2000" b="1" u="sng" dirty="0" smtClean="0"/>
              <a:t>Shepherd Food Bank</a:t>
            </a:r>
            <a:r>
              <a:rPr lang="en-US" sz="2000" b="1" u="sng" dirty="0"/>
              <a:t>):</a:t>
            </a:r>
          </a:p>
        </p:txBody>
      </p:sp>
      <p:pic>
        <p:nvPicPr>
          <p:cNvPr id="10" name="Picture 9" descr="Vermont Village Cannery Organic Cinnamon Applesauce">
            <a:extLst>
              <a:ext uri="{FF2B5EF4-FFF2-40B4-BE49-F238E27FC236}">
                <a16:creationId xmlns:a16="http://schemas.microsoft.com/office/drawing/2014/main" id="{216678E0-1D4B-E044-8309-9AFCC913A1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58" y="2362705"/>
            <a:ext cx="1549938" cy="15449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014396" y="2362705"/>
            <a:ext cx="10177604" cy="1815882"/>
          </a:xfrm>
          <a:prstGeom prst="rect">
            <a:avLst/>
          </a:prstGeom>
          <a:noFill/>
        </p:spPr>
        <p:txBody>
          <a:bodyPr wrap="square" rtlCol="0">
            <a:spAutoFit/>
          </a:bodyPr>
          <a:lstStyle/>
          <a:p>
            <a:r>
              <a:rPr lang="en-US" b="1" dirty="0" smtClean="0"/>
              <a:t>CLASSIC MAINE APPLE SAUCE</a:t>
            </a:r>
            <a:endParaRPr lang="en-US" b="1" dirty="0"/>
          </a:p>
          <a:p>
            <a:r>
              <a:rPr lang="en-US" dirty="0" smtClean="0"/>
              <a:t>Made with fresh apples grown in Maine region, this apple sauce is a New England favorite! Kettle-cooked the old-fashioned way using chunky whole fruit for a delicious home made taste.  With no added sugar, it a great healthy treat for the whole family!!  Other flavors include</a:t>
            </a:r>
            <a:r>
              <a:rPr lang="en-US" b="1" i="1" dirty="0" smtClean="0"/>
              <a:t>: Cinnamon Apple Sauce, Apple Berry Sauce, Apple Cranberry Sauce</a:t>
            </a:r>
          </a:p>
          <a:p>
            <a:endParaRPr lang="en-US" dirty="0"/>
          </a:p>
          <a:p>
            <a:r>
              <a:rPr lang="en-US" dirty="0" smtClean="0"/>
              <a:t>Target: Vermont Village Apple Sauce – APPLES, APPLE PUREE, VITAMIN C</a:t>
            </a:r>
          </a:p>
          <a:p>
            <a:r>
              <a:rPr lang="en-US" dirty="0"/>
              <a:t> </a:t>
            </a:r>
            <a:r>
              <a:rPr lang="en-US" dirty="0" smtClean="0"/>
              <a:t>            24 oz. glass jar $3.99</a:t>
            </a:r>
            <a:endParaRPr lang="en-US" dirty="0"/>
          </a:p>
          <a:p>
            <a:endParaRPr lang="en-US" dirty="0"/>
          </a:p>
        </p:txBody>
      </p:sp>
      <p:pic>
        <p:nvPicPr>
          <p:cNvPr id="15" name="Picture 14" descr="/var/folders/4j/vcldfvl17mjcmyv0rz1gmk1c0000gn/T/com.microsoft.Excel/WebArchiveCopyPasteTempFiles/shopping?q=tbnANd9GcTiDESlWrFoAY6vylvR2T2pD7nlNinaDihnGNh4lBfymjSqBL4&amp;usqp=CAY">
            <a:extLst>
              <a:ext uri="{FF2B5EF4-FFF2-40B4-BE49-F238E27FC236}">
                <a16:creationId xmlns:a16="http://schemas.microsoft.com/office/drawing/2014/main" id="{C070C064-CB02-844A-835D-FEC60A5B9A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78" y="4450622"/>
            <a:ext cx="1549937" cy="149677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161350" y="4450622"/>
            <a:ext cx="9595221" cy="1815882"/>
          </a:xfrm>
          <a:prstGeom prst="rect">
            <a:avLst/>
          </a:prstGeom>
          <a:noFill/>
        </p:spPr>
        <p:txBody>
          <a:bodyPr wrap="square" rtlCol="0">
            <a:spAutoFit/>
          </a:bodyPr>
          <a:lstStyle/>
          <a:p>
            <a:r>
              <a:rPr lang="en-US" b="1" dirty="0" smtClean="0"/>
              <a:t>CLASSIC MAINE GARDEN MARINARA SAUCE </a:t>
            </a:r>
          </a:p>
          <a:p>
            <a:endParaRPr lang="en-US" dirty="0"/>
          </a:p>
          <a:p>
            <a:r>
              <a:rPr lang="en-US" dirty="0" smtClean="0"/>
              <a:t>Our original Maine Garden Marinara Sauce uses a tasty, slow kettle-cooked recipe featuring real fresh Maine grown vegetables that is not only perfect for pasta but also great in many delicious easy meals with meats, seafood, pizza, or casseroles. Flavors include</a:t>
            </a:r>
            <a:r>
              <a:rPr lang="en-US" b="1" i="1" dirty="0" smtClean="0"/>
              <a:t>:  Classic Maine Garden Marinara Sauce and Sweet Basil Garden Pasta Sauce</a:t>
            </a:r>
          </a:p>
          <a:p>
            <a:endParaRPr lang="en-US" dirty="0"/>
          </a:p>
          <a:p>
            <a:r>
              <a:rPr lang="en-US" dirty="0" smtClean="0"/>
              <a:t>Target: Rao’s Homemade Pasta Sauce – Organic Tomato Puree, Organic Diced Tomatoes, EVOO, Carrot Puree, etc.</a:t>
            </a:r>
          </a:p>
          <a:p>
            <a:r>
              <a:rPr lang="en-US" dirty="0" smtClean="0"/>
              <a:t>            24 oz. glass jar $6.99/ 32 oz. glass jar $8.99</a:t>
            </a:r>
            <a:endParaRPr lang="en-US" dirty="0"/>
          </a:p>
        </p:txBody>
      </p:sp>
    </p:spTree>
    <p:extLst>
      <p:ext uri="{BB962C8B-B14F-4D97-AF65-F5344CB8AC3E}">
        <p14:creationId xmlns:p14="http://schemas.microsoft.com/office/powerpoint/2010/main" val="290631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3" name="Rectangle 2"/>
          <p:cNvSpPr/>
          <p:nvPr/>
        </p:nvSpPr>
        <p:spPr>
          <a:xfrm>
            <a:off x="2161350" y="521297"/>
            <a:ext cx="8183651" cy="461665"/>
          </a:xfrm>
          <a:prstGeom prst="rect">
            <a:avLst/>
          </a:prstGeom>
        </p:spPr>
        <p:txBody>
          <a:bodyPr wrap="none">
            <a:spAutoFit/>
          </a:bodyPr>
          <a:lstStyle/>
          <a:p>
            <a:pPr algn="ctr"/>
            <a:r>
              <a:rPr lang="en-US" sz="2400" b="1" dirty="0">
                <a:solidFill>
                  <a:schemeClr val="accent5">
                    <a:lumMod val="75000"/>
                  </a:schemeClr>
                </a:solidFill>
              </a:rPr>
              <a:t>"Mainers Feeding Mainers" Social Benefit Brand - Pilot</a:t>
            </a:r>
          </a:p>
        </p:txBody>
      </p:sp>
      <p:pic>
        <p:nvPicPr>
          <p:cNvPr id="4" name="Picture 3">
            <a:extLst>
              <a:ext uri="{FF2B5EF4-FFF2-40B4-BE49-F238E27FC236}">
                <a16:creationId xmlns:a16="http://schemas.microsoft.com/office/drawing/2014/main" id="{43CFCD9F-249A-A742-9EEB-8C0FE618ED56}"/>
              </a:ext>
            </a:extLst>
          </p:cNvPr>
          <p:cNvPicPr>
            <a:picLocks noChangeAspect="1"/>
          </p:cNvPicPr>
          <p:nvPr/>
        </p:nvPicPr>
        <p:blipFill>
          <a:blip r:embed="rId2"/>
          <a:stretch>
            <a:fillRect/>
          </a:stretch>
        </p:blipFill>
        <p:spPr>
          <a:xfrm>
            <a:off x="560128" y="298263"/>
            <a:ext cx="1222039" cy="1897241"/>
          </a:xfrm>
          <a:prstGeom prst="rect">
            <a:avLst/>
          </a:prstGeom>
          <a:ln w="19050">
            <a:solidFill>
              <a:schemeClr val="tx1"/>
            </a:solidFill>
          </a:ln>
        </p:spPr>
      </p:pic>
      <p:sp>
        <p:nvSpPr>
          <p:cNvPr id="8" name="Rectangle 7"/>
          <p:cNvSpPr/>
          <p:nvPr/>
        </p:nvSpPr>
        <p:spPr>
          <a:xfrm>
            <a:off x="2161350" y="1326768"/>
            <a:ext cx="8825964" cy="400110"/>
          </a:xfrm>
          <a:prstGeom prst="rect">
            <a:avLst/>
          </a:prstGeom>
        </p:spPr>
        <p:txBody>
          <a:bodyPr wrap="square">
            <a:spAutoFit/>
          </a:bodyPr>
          <a:lstStyle/>
          <a:p>
            <a:r>
              <a:rPr lang="en-US" sz="2000" b="1" u="sng" dirty="0"/>
              <a:t>Phase </a:t>
            </a:r>
            <a:r>
              <a:rPr lang="en-US" sz="2000" b="1" u="sng" dirty="0" smtClean="0"/>
              <a:t>II </a:t>
            </a:r>
            <a:r>
              <a:rPr lang="en-US" sz="2000" b="1" u="sng" dirty="0"/>
              <a:t>Products </a:t>
            </a:r>
            <a:r>
              <a:rPr lang="en-US" sz="2000" b="1" u="sng" dirty="0" smtClean="0"/>
              <a:t>(to be developed - not currently ordered by GSFB):</a:t>
            </a:r>
            <a:endParaRPr lang="en-US" sz="2000" b="1" u="sng" dirty="0"/>
          </a:p>
        </p:txBody>
      </p:sp>
      <p:sp>
        <p:nvSpPr>
          <p:cNvPr id="11" name="TextBox 10"/>
          <p:cNvSpPr txBox="1"/>
          <p:nvPr/>
        </p:nvSpPr>
        <p:spPr>
          <a:xfrm>
            <a:off x="2014396" y="2362705"/>
            <a:ext cx="10177604" cy="2031325"/>
          </a:xfrm>
          <a:prstGeom prst="rect">
            <a:avLst/>
          </a:prstGeom>
          <a:noFill/>
        </p:spPr>
        <p:txBody>
          <a:bodyPr wrap="square" rtlCol="0">
            <a:spAutoFit/>
          </a:bodyPr>
          <a:lstStyle/>
          <a:p>
            <a:r>
              <a:rPr lang="en-US" b="1" dirty="0"/>
              <a:t>MAINE SOUPS (CREAM AND BROTH-BASED</a:t>
            </a:r>
            <a:r>
              <a:rPr lang="en-US" b="1" dirty="0" smtClean="0"/>
              <a:t>)</a:t>
            </a:r>
          </a:p>
          <a:p>
            <a:r>
              <a:rPr lang="en-US" dirty="0"/>
              <a:t>Our Maine Cream of Tomato Soup is an elegantly simple combination of fresh tomatoes, cream, basil and black pepper </a:t>
            </a:r>
            <a:r>
              <a:rPr lang="en-US" dirty="0" smtClean="0"/>
              <a:t>– a</a:t>
            </a:r>
          </a:p>
          <a:p>
            <a:r>
              <a:rPr lang="en-US" dirty="0" smtClean="0"/>
              <a:t>real </a:t>
            </a:r>
            <a:r>
              <a:rPr lang="en-US" dirty="0"/>
              <a:t>classic</a:t>
            </a:r>
            <a:r>
              <a:rPr lang="en-US" dirty="0" smtClean="0"/>
              <a:t>.  Other flavors include</a:t>
            </a:r>
            <a:r>
              <a:rPr lang="en-US" b="1" i="1" dirty="0"/>
              <a:t>: Maine butternut squash, Maine cream of </a:t>
            </a:r>
            <a:r>
              <a:rPr lang="en-US" b="1" i="1" dirty="0" smtClean="0"/>
              <a:t>broccoli, </a:t>
            </a:r>
            <a:r>
              <a:rPr lang="en-US" b="1" i="1" dirty="0"/>
              <a:t>and Maine potato </a:t>
            </a:r>
            <a:r>
              <a:rPr lang="en-US" b="1" i="1" dirty="0" smtClean="0"/>
              <a:t>cheddar</a:t>
            </a:r>
          </a:p>
          <a:p>
            <a:endParaRPr lang="en-US" dirty="0"/>
          </a:p>
          <a:p>
            <a:r>
              <a:rPr lang="en-US" dirty="0" smtClean="0"/>
              <a:t>Target: Crate &amp; Barrel -  </a:t>
            </a:r>
            <a:r>
              <a:rPr lang="en-US" dirty="0"/>
              <a:t>Tomatoes (vine-ripened fresh unpeeled tomatoes, calcium chloride, citric acid), cream, water, butter (cream, salt), basil, modified food starch, salt, black pepper and citric acid</a:t>
            </a:r>
          </a:p>
          <a:p>
            <a:endParaRPr lang="en-US" dirty="0" smtClean="0"/>
          </a:p>
          <a:p>
            <a:r>
              <a:rPr lang="en-US" dirty="0"/>
              <a:t> </a:t>
            </a:r>
            <a:r>
              <a:rPr lang="en-US" dirty="0" smtClean="0"/>
              <a:t>            24 oz. glass jar $3.99</a:t>
            </a:r>
            <a:endParaRPr lang="en-US" dirty="0"/>
          </a:p>
          <a:p>
            <a:endParaRPr lang="en-US" dirty="0"/>
          </a:p>
        </p:txBody>
      </p:sp>
      <p:sp>
        <p:nvSpPr>
          <p:cNvPr id="17" name="TextBox 16"/>
          <p:cNvSpPr txBox="1"/>
          <p:nvPr/>
        </p:nvSpPr>
        <p:spPr>
          <a:xfrm>
            <a:off x="2161350" y="4450622"/>
            <a:ext cx="9595221" cy="2031325"/>
          </a:xfrm>
          <a:prstGeom prst="rect">
            <a:avLst/>
          </a:prstGeom>
          <a:noFill/>
        </p:spPr>
        <p:txBody>
          <a:bodyPr wrap="square" rtlCol="0">
            <a:spAutoFit/>
          </a:bodyPr>
          <a:lstStyle/>
          <a:p>
            <a:r>
              <a:rPr lang="en-US" dirty="0" smtClean="0"/>
              <a:t>MAINE VEGETABLE MINESTRONE SOUP</a:t>
            </a:r>
          </a:p>
          <a:p>
            <a:endParaRPr lang="en-US" dirty="0"/>
          </a:p>
          <a:p>
            <a:r>
              <a:rPr lang="en-US" dirty="0"/>
              <a:t>Our Maine vegetable minestrone is a fresh tomato broth filled with fresh carrots, celery, onions</a:t>
            </a:r>
            <a:r>
              <a:rPr lang="en-US" dirty="0" smtClean="0"/>
              <a:t>, </a:t>
            </a:r>
            <a:r>
              <a:rPr lang="en-US" dirty="0"/>
              <a:t>pasta, potatoes, zucchini, peas, green beans, red kidney beans and </a:t>
            </a:r>
            <a:r>
              <a:rPr lang="en-US" dirty="0" smtClean="0"/>
              <a:t>chickpeas.</a:t>
            </a:r>
          </a:p>
          <a:p>
            <a:r>
              <a:rPr lang="en-US" dirty="0" smtClean="0"/>
              <a:t>Other flavors </a:t>
            </a:r>
            <a:r>
              <a:rPr lang="en-US" dirty="0"/>
              <a:t>include:  </a:t>
            </a:r>
            <a:r>
              <a:rPr lang="en-US" b="1" i="1" dirty="0" err="1"/>
              <a:t>Downeast</a:t>
            </a:r>
            <a:r>
              <a:rPr lang="en-US" b="1" i="1" dirty="0"/>
              <a:t> Farm Spring Vegetable Soup, Maine Lentil Vegetable Soup</a:t>
            </a:r>
          </a:p>
          <a:p>
            <a:endParaRPr lang="en-US" dirty="0" smtClean="0"/>
          </a:p>
          <a:p>
            <a:r>
              <a:rPr lang="en-US" dirty="0" smtClean="0"/>
              <a:t>Target: Rao’s Homemade Soup, Trader Joe’s Soup Jars</a:t>
            </a:r>
          </a:p>
          <a:p>
            <a:r>
              <a:rPr lang="en-US" dirty="0" smtClean="0"/>
              <a:t>            16 oz. glass jar $3.99</a:t>
            </a:r>
          </a:p>
          <a:p>
            <a:endParaRPr lang="en-US" dirty="0" smtClean="0"/>
          </a:p>
        </p:txBody>
      </p:sp>
      <p:pic>
        <p:nvPicPr>
          <p:cNvPr id="12" name="Picture 11" descr="/var/folders/4j/vcldfvl17mjcmyv0rz1gmk1c0000gn/T/com.microsoft.Excel/WebArchiveCopyPasteTempFiles/shopping?q=tbnANd9GcQOJuivCSSzqX3XXxO3DOGAZ3tuVyiGPJcbwDEEqlhg6203hgHH&amp;usqp=CAY">
            <a:extLst>
              <a:ext uri="{FF2B5EF4-FFF2-40B4-BE49-F238E27FC236}">
                <a16:creationId xmlns:a16="http://schemas.microsoft.com/office/drawing/2014/main" id="{D5648CB1-4AD6-E54D-AB19-0B2E3725A2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87" y="2348755"/>
            <a:ext cx="1643528" cy="1587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var/folders/4j/vcldfvl17mjcmyv0rz1gmk1c0000gn/T/com.microsoft.Excel/WebArchiveCopyPasteTempFiles/gro_pid_4015846_j.jpg?lastModify=2019-12-03">
            <a:extLst>
              <a:ext uri="{FF2B5EF4-FFF2-40B4-BE49-F238E27FC236}">
                <a16:creationId xmlns:a16="http://schemas.microsoft.com/office/drawing/2014/main" id="{86286910-8397-CF40-9DDB-245BFF379C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587" y="4238172"/>
            <a:ext cx="1572169" cy="151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4442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17218</TotalTime>
  <Words>1142</Words>
  <Application>Microsoft Office PowerPoint</Application>
  <PresentationFormat>Widescreen</PresentationFormat>
  <Paragraphs>144</Paragraphs>
  <Slides>12</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Office Theme</vt:lpstr>
      <vt:lpstr>  Building Maine's Farm Food Infrastructure     A Social Benefit “Upcycled Food” Brand </vt:lpstr>
      <vt:lpstr>Introduction</vt:lpstr>
      <vt:lpstr>PowerPoint Presentation</vt:lpstr>
      <vt:lpstr> Solution 4: Build Maine’s Food Infrastructure</vt:lpstr>
      <vt:lpstr>PowerPoint Presentation</vt:lpstr>
      <vt:lpstr>PowerPoint Presentation</vt:lpstr>
      <vt:lpstr>PowerPoint Presentation</vt:lpstr>
      <vt:lpstr>PowerPoint Presentation</vt:lpstr>
      <vt:lpstr>PowerPoint Presentation</vt:lpstr>
      <vt:lpstr>PowerPoint Presentation</vt:lpstr>
      <vt:lpstr>Triple Bottom Line Benefits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for Food Loss in the State of Maine</dc:title>
  <dc:creator>Katie Tims</dc:creator>
  <cp:lastModifiedBy>Mitchell Center</cp:lastModifiedBy>
  <cp:revision>204</cp:revision>
  <cp:lastPrinted>2020-10-20T13:55:07Z</cp:lastPrinted>
  <dcterms:created xsi:type="dcterms:W3CDTF">2020-06-05T00:02:40Z</dcterms:created>
  <dcterms:modified xsi:type="dcterms:W3CDTF">2022-08-16T12:39:20Z</dcterms:modified>
</cp:coreProperties>
</file>